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62" r:id="rId2"/>
    <p:sldId id="263" r:id="rId3"/>
    <p:sldId id="264" r:id="rId4"/>
    <p:sldId id="267" r:id="rId5"/>
    <p:sldId id="266" r:id="rId6"/>
    <p:sldId id="258" r:id="rId7"/>
    <p:sldId id="268" r:id="rId8"/>
    <p:sldId id="270" r:id="rId9"/>
    <p:sldId id="271" r:id="rId10"/>
    <p:sldId id="277" r:id="rId11"/>
    <p:sldId id="282" r:id="rId12"/>
    <p:sldId id="283" r:id="rId13"/>
    <p:sldId id="274" r:id="rId14"/>
    <p:sldId id="288" r:id="rId15"/>
    <p:sldId id="276" r:id="rId16"/>
    <p:sldId id="286" r:id="rId17"/>
    <p:sldId id="287" r:id="rId18"/>
    <p:sldId id="280" r:id="rId19"/>
    <p:sldId id="289" r:id="rId20"/>
    <p:sldId id="28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  <a:srgbClr val="009999"/>
    <a:srgbClr val="333333"/>
    <a:srgbClr val="666699"/>
    <a:srgbClr val="996633"/>
    <a:srgbClr val="666633"/>
    <a:srgbClr val="996600"/>
    <a:srgbClr val="CC6600"/>
    <a:srgbClr val="008080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9" autoAdjust="0"/>
    <p:restoredTop sz="94660"/>
  </p:normalViewPr>
  <p:slideViewPr>
    <p:cSldViewPr snapToGrid="0">
      <p:cViewPr>
        <p:scale>
          <a:sx n="60" d="100"/>
          <a:sy n="60" d="100"/>
        </p:scale>
        <p:origin x="7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apas\Downloads\Tapas%20da%20blot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(hrs)</a:t>
            </a:r>
          </a:p>
        </c:rich>
      </c:tx>
      <c:layout>
        <c:manualLayout>
          <c:xMode val="edge"/>
          <c:yMode val="edge"/>
          <c:x val="0.37763888888888886"/>
          <c:y val="0.893518518518518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724361067769752"/>
          <c:y val="8.8379629629629641E-2"/>
          <c:w val="0.76587224983973778"/>
          <c:h val="0.7065130788736153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'[Tapas da blot1.xlsx]Sheet1'!$D$31</c:f>
              <c:strCache>
                <c:ptCount val="1"/>
                <c:pt idx="0">
                  <c:v>Gene Expression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'[Tapas da blot1.xlsx]Sheet1'!$C$32:$C$35</c:f>
              <c:strCache>
                <c:ptCount val="4"/>
                <c:pt idx="0">
                  <c:v>Cont.</c:v>
                </c:pt>
                <c:pt idx="1">
                  <c:v>3h</c:v>
                </c:pt>
                <c:pt idx="2">
                  <c:v>6h</c:v>
                </c:pt>
                <c:pt idx="3">
                  <c:v>9h</c:v>
                </c:pt>
              </c:strCache>
            </c:strRef>
          </c:cat>
          <c:val>
            <c:numRef>
              <c:f>'[Tapas da blot1.xlsx]Sheet1'!$D$32:$D$35</c:f>
              <c:numCache>
                <c:formatCode>General</c:formatCode>
                <c:ptCount val="4"/>
                <c:pt idx="0">
                  <c:v>1</c:v>
                </c:pt>
                <c:pt idx="1">
                  <c:v>0.84830000000000005</c:v>
                </c:pt>
                <c:pt idx="2">
                  <c:v>0.34799999999999998</c:v>
                </c:pt>
                <c:pt idx="3">
                  <c:v>0.26040000000000002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E8-4FEA-8FAD-0B0E939B96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9211647"/>
        <c:axId val="809212479"/>
      </c:barChart>
      <c:catAx>
        <c:axId val="809211647"/>
        <c:scaling>
          <c:orientation val="minMax"/>
        </c:scaling>
        <c:delete val="0"/>
        <c:axPos val="b"/>
        <c:numFmt formatCode="General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809212479"/>
        <c:crosses val="autoZero"/>
        <c:auto val="1"/>
        <c:lblAlgn val="ctr"/>
        <c:lblOffset val="100"/>
        <c:noMultiLvlLbl val="0"/>
      </c:catAx>
      <c:valAx>
        <c:axId val="809212479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1270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8092116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dbl" algn="ctr">
      <a:solidFill>
        <a:schemeClr val="bg1">
          <a:lumMod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3F87D-2502-42B0-A9F2-CAB22943AAB5}" type="datetimeFigureOut">
              <a:rPr lang="en-IN" smtClean="0"/>
              <a:t>23-06-2025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FAD4E-4CDB-462B-AA3D-A03666E82E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3677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EEE64-CA02-4AA1-85EB-6F899BDCFAF9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229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1428A-81D5-453D-8093-A957E43EF0BA}" type="datetimeFigureOut">
              <a:rPr lang="en-IN" smtClean="0"/>
              <a:t>23-06-2025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2E9FB-18F5-470C-949C-C1B7D5F55F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715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1428A-81D5-453D-8093-A957E43EF0BA}" type="datetimeFigureOut">
              <a:rPr lang="en-IN" smtClean="0"/>
              <a:t>23-06-2025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2E9FB-18F5-470C-949C-C1B7D5F55F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0260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1428A-81D5-453D-8093-A957E43EF0BA}" type="datetimeFigureOut">
              <a:rPr lang="en-IN" smtClean="0"/>
              <a:t>23-06-2025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2E9FB-18F5-470C-949C-C1B7D5F55F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5270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1428A-81D5-453D-8093-A957E43EF0BA}" type="datetimeFigureOut">
              <a:rPr lang="en-IN" smtClean="0"/>
              <a:t>23-06-2025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2E9FB-18F5-470C-949C-C1B7D5F55F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99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1428A-81D5-453D-8093-A957E43EF0BA}" type="datetimeFigureOut">
              <a:rPr lang="en-IN" smtClean="0"/>
              <a:t>23-06-2025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2E9FB-18F5-470C-949C-C1B7D5F55F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00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1428A-81D5-453D-8093-A957E43EF0BA}" type="datetimeFigureOut">
              <a:rPr lang="en-IN" smtClean="0"/>
              <a:t>23-06-2025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2E9FB-18F5-470C-949C-C1B7D5F55F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052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1428A-81D5-453D-8093-A957E43EF0BA}" type="datetimeFigureOut">
              <a:rPr lang="en-IN" smtClean="0"/>
              <a:t>23-06-2025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2E9FB-18F5-470C-949C-C1B7D5F55F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328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1428A-81D5-453D-8093-A957E43EF0BA}" type="datetimeFigureOut">
              <a:rPr lang="en-IN" smtClean="0"/>
              <a:t>23-06-2025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2E9FB-18F5-470C-949C-C1B7D5F55F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918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1428A-81D5-453D-8093-A957E43EF0BA}" type="datetimeFigureOut">
              <a:rPr lang="en-IN" smtClean="0"/>
              <a:t>23-06-2025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2E9FB-18F5-470C-949C-C1B7D5F55F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668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1428A-81D5-453D-8093-A957E43EF0BA}" type="datetimeFigureOut">
              <a:rPr lang="en-IN" smtClean="0"/>
              <a:t>23-06-2025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2E9FB-18F5-470C-949C-C1B7D5F55F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7854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1428A-81D5-453D-8093-A957E43EF0BA}" type="datetimeFigureOut">
              <a:rPr lang="en-IN" smtClean="0"/>
              <a:t>23-06-2025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2E9FB-18F5-470C-949C-C1B7D5F55F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82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1428A-81D5-453D-8093-A957E43EF0BA}" type="datetimeFigureOut">
              <a:rPr lang="en-IN" smtClean="0"/>
              <a:t>23-06-2025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2E9FB-18F5-470C-949C-C1B7D5F55F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89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11" Type="http://schemas.microsoft.com/office/2007/relationships/hdphoto" Target="../media/hdphoto7.wdp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microsoft.com/office/2007/relationships/hdphoto" Target="../media/hdphoto4.wdp"/><Relationship Id="rId9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371/journal.pntd.0011287" TargetMode="External"/><Relationship Id="rId13" Type="http://schemas.openxmlformats.org/officeDocument/2006/relationships/hyperlink" Target="https://doi.org/10.1016/j.diagmicrobio.2024.116548" TargetMode="External"/><Relationship Id="rId3" Type="http://schemas.openxmlformats.org/officeDocument/2006/relationships/hyperlink" Target="https://doi.org/10.47665/tb.41.3.013" TargetMode="External"/><Relationship Id="rId7" Type="http://schemas.openxmlformats.org/officeDocument/2006/relationships/hyperlink" Target="https://doi.org/10.1017/S003118202400026X" TargetMode="External"/><Relationship Id="rId12" Type="http://schemas.openxmlformats.org/officeDocument/2006/relationships/hyperlink" Target="https://doi.org/10.14411/fp.2022.012" TargetMode="External"/><Relationship Id="rId2" Type="http://schemas.openxmlformats.org/officeDocument/2006/relationships/hyperlink" Target="https://doi.org/10.1016/j.exppara.2024.10877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i.org/10.21474/IJAR01/20920" TargetMode="External"/><Relationship Id="rId11" Type="http://schemas.openxmlformats.org/officeDocument/2006/relationships/hyperlink" Target="https://doi.org/10.1007/s00436-023-07952-x" TargetMode="External"/><Relationship Id="rId5" Type="http://schemas.openxmlformats.org/officeDocument/2006/relationships/hyperlink" Target="https://doi.org/10.21275/SR25525095300" TargetMode="External"/><Relationship Id="rId10" Type="http://schemas.openxmlformats.org/officeDocument/2006/relationships/hyperlink" Target="https://doi.org/10.1007/s00436-023-07956-7" TargetMode="External"/><Relationship Id="rId4" Type="http://schemas.openxmlformats.org/officeDocument/2006/relationships/hyperlink" Target="https://doi.org/10.5281/zenodo.15555070" TargetMode="External"/><Relationship Id="rId9" Type="http://schemas.openxmlformats.org/officeDocument/2006/relationships/hyperlink" Target="https://doi.org/10.3855/jidc.17465" TargetMode="External"/><Relationship Id="rId14" Type="http://schemas.openxmlformats.org/officeDocument/2006/relationships/hyperlink" Target="https://doi.org/10.1007/s11686-024-00921-z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2752" y="3489650"/>
            <a:ext cx="8377711" cy="1688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Tapas </a:t>
            </a:r>
            <a:r>
              <a:rPr lang="en-IN" sz="20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Haldar</a:t>
            </a:r>
            <a:r>
              <a:rPr lang="en-IN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Ph.D. </a:t>
            </a:r>
          </a:p>
          <a:p>
            <a:pPr algn="ctr"/>
            <a:endParaRPr lang="en-IN" sz="20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Senior Researcher </a:t>
            </a:r>
          </a:p>
          <a:p>
            <a:pPr algn="ctr"/>
            <a:r>
              <a:rPr lang="en-IN" sz="2000" b="1" dirty="0" smtClean="0">
                <a:latin typeface="Calisto MT" panose="02040603050505030304" pitchFamily="18" charset="0"/>
                <a:cs typeface="Times New Roman" panose="02020603050405020304" pitchFamily="18" charset="0"/>
              </a:rPr>
              <a:t>Division of Parasitology</a:t>
            </a:r>
            <a:endParaRPr lang="en-IN" sz="2000" b="1" dirty="0">
              <a:latin typeface="Calisto MT" panose="0204060305050503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>
                <a:latin typeface="Calisto MT" panose="02040603050505030304" pitchFamily="18" charset="0"/>
                <a:cs typeface="Times New Roman" panose="02020603050405020304" pitchFamily="18" charset="0"/>
              </a:rPr>
              <a:t>ICMR - National Institute for Research in Bacterial </a:t>
            </a:r>
            <a:r>
              <a:rPr lang="en-US" sz="2000" b="1" dirty="0" smtClean="0">
                <a:latin typeface="Calisto MT" panose="02040603050505030304" pitchFamily="18" charset="0"/>
                <a:cs typeface="Times New Roman" panose="02020603050405020304" pitchFamily="18" charset="0"/>
              </a:rPr>
              <a:t>Infections</a:t>
            </a:r>
            <a:endParaRPr lang="en-IN" sz="2000" b="1" dirty="0">
              <a:latin typeface="Calisto MT" panose="02040603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661" y="482382"/>
            <a:ext cx="12017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IN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 of a novel anti-parasitic compound from natural medicinal sources and their effect on Giardia </a:t>
            </a:r>
            <a:r>
              <a:rPr lang="en-IN" sz="2400" b="1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lamblia</a:t>
            </a:r>
            <a:r>
              <a:rPr lang="en-IN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IN" sz="2400" dirty="0"/>
          </a:p>
        </p:txBody>
      </p:sp>
      <p:pic>
        <p:nvPicPr>
          <p:cNvPr id="9" name="Picture 8" descr="Monlab - Material para laboratorio de diagnóstico clínico - One-step  immunochromatographic test for the detection of Cryptosporidium, Giardia  Lamblia and Entamoeba antigens in stool samples.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78" t="6296" r="34730" b="51693"/>
          <a:stretch/>
        </p:blipFill>
        <p:spPr bwMode="auto">
          <a:xfrm>
            <a:off x="729464" y="2744090"/>
            <a:ext cx="2075380" cy="1881703"/>
          </a:xfrm>
          <a:prstGeom prst="ellipse">
            <a:avLst/>
          </a:prstGeom>
          <a:ln w="12700">
            <a:solidFill>
              <a:schemeClr val="tx1"/>
            </a:solidFill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Greenwise Kalmegh Medicinal Plant (Andrographis paniculata) with Pot |  Green Chiretta, Hara Chireta, Kalpnath, King of Bitters | India Echinacea  Plant ...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271" y="2800766"/>
            <a:ext cx="1962363" cy="1755985"/>
          </a:xfrm>
          <a:prstGeom prst="ellipse">
            <a:avLst/>
          </a:prstGeom>
          <a:ln w="6350">
            <a:solidFill>
              <a:schemeClr val="tx1"/>
            </a:solidFill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3823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132109" y="419435"/>
            <a:ext cx="9257334" cy="621284"/>
          </a:xfrm>
          <a:prstGeom prst="roundRect">
            <a:avLst/>
          </a:prstGeom>
          <a:solidFill>
            <a:srgbClr val="009999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Andrographolide</a:t>
            </a:r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8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rrest  Giardia Cell Cycle !!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08363" y="5970302"/>
            <a:ext cx="7474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Andrographolide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induces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cycle arrest in 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Giardia</a:t>
            </a:r>
            <a:endParaRPr lang="en-I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29" y="1250830"/>
            <a:ext cx="10003806" cy="447945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365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23512" y="1467293"/>
            <a:ext cx="11232682" cy="3837498"/>
            <a:chOff x="1087784" y="2116266"/>
            <a:chExt cx="10501463" cy="318852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7784" y="2116266"/>
              <a:ext cx="3290822" cy="3188525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1072" y="2116266"/>
              <a:ext cx="3447160" cy="3188525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31246" y="2116266"/>
              <a:ext cx="3558001" cy="3188525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</p:grpSp>
      <p:sp>
        <p:nvSpPr>
          <p:cNvPr id="2" name="TextBox 1"/>
          <p:cNvSpPr txBox="1"/>
          <p:nvPr/>
        </p:nvSpPr>
        <p:spPr>
          <a:xfrm>
            <a:off x="2227405" y="5304791"/>
            <a:ext cx="98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13068" y="5304791"/>
            <a:ext cx="98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98731" y="5304791"/>
            <a:ext cx="98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31197" y="5889880"/>
            <a:ext cx="9256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 smtClean="0">
                <a:latin typeface="Calisto MT" panose="02040603050505030304" pitchFamily="18" charset="0"/>
                <a:cs typeface="Times New Roman" panose="02020603050405020304" pitchFamily="18" charset="0"/>
              </a:rPr>
              <a:t>Changes </a:t>
            </a:r>
            <a:r>
              <a:rPr lang="en-US" sz="2000" b="1" dirty="0">
                <a:latin typeface="Calisto MT" panose="02040603050505030304" pitchFamily="18" charset="0"/>
                <a:cs typeface="Times New Roman" panose="02020603050405020304" pitchFamily="18" charset="0"/>
              </a:rPr>
              <a:t>in gene expression at different doses following treatment with </a:t>
            </a:r>
            <a:r>
              <a:rPr lang="en-US" sz="2000" b="1" dirty="0" smtClean="0">
                <a:latin typeface="Calisto MT" panose="02040603050505030304" pitchFamily="18" charset="0"/>
                <a:cs typeface="Times New Roman" panose="02020603050405020304" pitchFamily="18" charset="0"/>
              </a:rPr>
              <a:t>ADG</a:t>
            </a:r>
            <a:r>
              <a:rPr lang="en-US" sz="2000" b="1" dirty="0">
                <a:latin typeface="Calisto MT" panose="02040603050505030304" pitchFamily="18" charset="0"/>
                <a:cs typeface="Times New Roman" panose="02020603050405020304" pitchFamily="18" charset="0"/>
              </a:rPr>
              <a:t>.</a:t>
            </a:r>
            <a:endParaRPr lang="en-IN" sz="2000" b="1" dirty="0">
              <a:latin typeface="Calisto MT" panose="02040603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18499" y="109728"/>
            <a:ext cx="11681717" cy="899465"/>
          </a:xfrm>
          <a:prstGeom prst="roundRect">
            <a:avLst/>
          </a:prstGeom>
          <a:solidFill>
            <a:srgbClr val="00808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 expression changes after ADG treatment</a:t>
            </a:r>
          </a:p>
        </p:txBody>
      </p:sp>
    </p:spTree>
    <p:extLst>
      <p:ext uri="{BB962C8B-B14F-4D97-AF65-F5344CB8AC3E}">
        <p14:creationId xmlns:p14="http://schemas.microsoft.com/office/powerpoint/2010/main" val="189390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03412" y="1828800"/>
            <a:ext cx="11474823" cy="3154167"/>
            <a:chOff x="955919" y="1828800"/>
            <a:chExt cx="10684276" cy="3154167"/>
          </a:xfrm>
        </p:grpSpPr>
        <p:pic>
          <p:nvPicPr>
            <p:cNvPr id="5" name="Picture 4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47"/>
            <a:stretch/>
          </p:blipFill>
          <p:spPr bwMode="auto">
            <a:xfrm>
              <a:off x="955919" y="1828801"/>
              <a:ext cx="3678011" cy="3154166"/>
            </a:xfrm>
            <a:prstGeom prst="rect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</p:pic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6761491"/>
                </p:ext>
              </p:extLst>
            </p:nvPr>
          </p:nvGraphicFramePr>
          <p:xfrm>
            <a:off x="4727709" y="1828800"/>
            <a:ext cx="3192779" cy="3133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86" r:id="rId4" imgW="3657600" imgH="2997720" progId="">
                    <p:embed/>
                  </p:oleObj>
                </mc:Choice>
                <mc:Fallback>
                  <p:oleObj r:id="rId4" imgW="3657600" imgH="2997720" progId="">
                    <p:embed/>
                    <p:pic>
                      <p:nvPicPr>
                        <p:cNvPr id="5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7709" y="1828800"/>
                          <a:ext cx="3192779" cy="3133617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63316728"/>
                </p:ext>
              </p:extLst>
            </p:nvPr>
          </p:nvGraphicFramePr>
          <p:xfrm>
            <a:off x="8003993" y="1828800"/>
            <a:ext cx="3636202" cy="3113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87" r:id="rId6" imgW="3915035" imgH="2999003" progId="Prism8.Document">
                    <p:embed/>
                  </p:oleObj>
                </mc:Choice>
                <mc:Fallback>
                  <p:oleObj r:id="rId6" imgW="3915035" imgH="2999003" progId="Prism8.Document">
                    <p:embed/>
                    <p:pic>
                      <p:nvPicPr>
                        <p:cNvPr id="6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03993" y="1828800"/>
                          <a:ext cx="3636202" cy="3113068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ounded Rectangle 8"/>
          <p:cNvSpPr/>
          <p:nvPr/>
        </p:nvSpPr>
        <p:spPr>
          <a:xfrm>
            <a:off x="1758799" y="580168"/>
            <a:ext cx="9183177" cy="59108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 expression changes </a:t>
            </a:r>
            <a:r>
              <a:rPr lang="en-US" sz="28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ADG </a:t>
            </a:r>
            <a:r>
              <a:rPr lang="en-US" sz="28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treatment</a:t>
            </a:r>
            <a:endParaRPr lang="en-US" sz="28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62971" y="5368761"/>
            <a:ext cx="95222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 smtClean="0">
                <a:latin typeface="Calisto MT" panose="02040603050505030304" pitchFamily="18" charset="0"/>
                <a:cs typeface="Times New Roman" panose="02020603050405020304" pitchFamily="18" charset="0"/>
              </a:rPr>
              <a:t>Changes </a:t>
            </a:r>
            <a:r>
              <a:rPr lang="en-US" sz="2000" b="1" dirty="0">
                <a:latin typeface="Calisto MT" panose="02040603050505030304" pitchFamily="18" charset="0"/>
                <a:cs typeface="Times New Roman" panose="02020603050405020304" pitchFamily="18" charset="0"/>
              </a:rPr>
              <a:t>in gene expression at various time intervals following treatment with ADG</a:t>
            </a:r>
            <a:r>
              <a:rPr lang="en-US" sz="2000" b="1" dirty="0" smtClean="0">
                <a:latin typeface="Calisto MT" panose="02040603050505030304" pitchFamily="18" charset="0"/>
                <a:cs typeface="Times New Roman" panose="02020603050405020304" pitchFamily="18" charset="0"/>
              </a:rPr>
              <a:t>.</a:t>
            </a:r>
            <a:endParaRPr lang="en-IN" sz="2000" b="1" dirty="0">
              <a:latin typeface="Calisto MT" panose="02040603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48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91208" y="3506792"/>
            <a:ext cx="7572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Colony PCR </a:t>
            </a:r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Restriction </a:t>
            </a:r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digestion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91208" y="6487749"/>
            <a:ext cx="3271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SDS-PAGE of Cathepsin B               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33810" y="6472337"/>
            <a:ext cx="189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Western Blot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70191" y="103375"/>
            <a:ext cx="11214267" cy="527890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  <a:cs typeface="Times New Roman" panose="02020603050405020304" pitchFamily="18" charset="0"/>
              </a:rPr>
              <a:t>Cloning </a:t>
            </a:r>
            <a:r>
              <a:rPr lang="en-IN" sz="28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and Antibody Generation </a:t>
            </a:r>
            <a:r>
              <a:rPr lang="en-IN" sz="2800" b="1" dirty="0">
                <a:solidFill>
                  <a:schemeClr val="bg1"/>
                </a:solidFill>
                <a:cs typeface="Times New Roman" panose="02020603050405020304" pitchFamily="18" charset="0"/>
              </a:rPr>
              <a:t>of </a:t>
            </a:r>
            <a:r>
              <a:rPr lang="en-IN" sz="28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Cathepsin-B gene</a:t>
            </a:r>
            <a:endParaRPr lang="en-IN" sz="28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217" y="3987479"/>
            <a:ext cx="2843237" cy="25105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852" y="3987479"/>
            <a:ext cx="2974761" cy="253837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857" y="3980085"/>
            <a:ext cx="3914775" cy="254576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89672" y="844214"/>
            <a:ext cx="7945277" cy="2666240"/>
            <a:chOff x="1054156" y="844213"/>
            <a:chExt cx="6123357" cy="2666240"/>
          </a:xfrm>
        </p:grpSpPr>
        <p:pic>
          <p:nvPicPr>
            <p:cNvPr id="4" name="Picture 3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156" y="864386"/>
              <a:ext cx="3947590" cy="26460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</p:pic>
        <p:pic>
          <p:nvPicPr>
            <p:cNvPr id="16" name="Picture 15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77" b="3305"/>
            <a:stretch/>
          </p:blipFill>
          <p:spPr bwMode="auto">
            <a:xfrm>
              <a:off x="5163706" y="844213"/>
              <a:ext cx="2013807" cy="2666240"/>
            </a:xfrm>
            <a:prstGeom prst="rect">
              <a:avLst/>
            </a:prstGeom>
            <a:noFill/>
            <a:ln w="12700"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347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19676" y="2433390"/>
            <a:ext cx="4793234" cy="2302210"/>
            <a:chOff x="2272649" y="2214496"/>
            <a:chExt cx="4654780" cy="230221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724BE1A-2A09-C6E2-9F3A-ACE9F18D706A}"/>
                </a:ext>
              </a:extLst>
            </p:cNvPr>
            <p:cNvSpPr txBox="1"/>
            <p:nvPr/>
          </p:nvSpPr>
          <p:spPr>
            <a:xfrm>
              <a:off x="4271708" y="4178152"/>
              <a:ext cx="13009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Cathepsin B</a:t>
              </a:r>
              <a:endPara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272649" y="2214496"/>
              <a:ext cx="4654780" cy="1973314"/>
              <a:chOff x="2272649" y="2214496"/>
              <a:chExt cx="4654780" cy="197331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0EBEBCC-FA78-DD4B-864B-6F8456D5CF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3000" contrast="1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993" t="61186" r="28361" b="7266"/>
              <a:stretch/>
            </p:blipFill>
            <p:spPr>
              <a:xfrm rot="16200000">
                <a:off x="4354229" y="1614610"/>
                <a:ext cx="1301255" cy="384514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10" name="Group 9"/>
              <p:cNvGrpSpPr/>
              <p:nvPr/>
            </p:nvGrpSpPr>
            <p:grpSpPr>
              <a:xfrm>
                <a:off x="3445844" y="2214496"/>
                <a:ext cx="3416969" cy="522391"/>
                <a:chOff x="3677115" y="1967654"/>
                <a:chExt cx="2923763" cy="699858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C4BCF08-4CEB-180F-5E50-DC3EDB84E843}"/>
                    </a:ext>
                  </a:extLst>
                </p:cNvPr>
                <p:cNvSpPr/>
                <p:nvPr/>
              </p:nvSpPr>
              <p:spPr>
                <a:xfrm rot="20007101">
                  <a:off x="3677115" y="1992214"/>
                  <a:ext cx="563597" cy="67529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DC6EB79E-27AE-502E-BCF3-0A419AA0D06B}"/>
                    </a:ext>
                  </a:extLst>
                </p:cNvPr>
                <p:cNvSpPr/>
                <p:nvPr/>
              </p:nvSpPr>
              <p:spPr>
                <a:xfrm rot="18426903">
                  <a:off x="4498272" y="2099378"/>
                  <a:ext cx="544999" cy="46096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3h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F4F3C77-0363-6EB0-DA90-1072345E806F}"/>
                    </a:ext>
                  </a:extLst>
                </p:cNvPr>
                <p:cNvSpPr/>
                <p:nvPr/>
              </p:nvSpPr>
              <p:spPr>
                <a:xfrm rot="19082909">
                  <a:off x="5467180" y="1967654"/>
                  <a:ext cx="504497" cy="63991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6h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ABAA3B05-1A56-7DED-FD44-FBF1D3992C21}"/>
                    </a:ext>
                  </a:extLst>
                </p:cNvPr>
                <p:cNvSpPr/>
                <p:nvPr/>
              </p:nvSpPr>
              <p:spPr>
                <a:xfrm rot="19398624">
                  <a:off x="6122297" y="2063289"/>
                  <a:ext cx="478581" cy="55424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9h</a:t>
                  </a: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0EEDE1-2970-9452-C703-D0BCA65FE633}"/>
                  </a:ext>
                </a:extLst>
              </p:cNvPr>
              <p:cNvSpPr txBox="1"/>
              <p:nvPr/>
            </p:nvSpPr>
            <p:spPr>
              <a:xfrm>
                <a:off x="2272649" y="3358247"/>
                <a:ext cx="79474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28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kDa</a:t>
                </a:r>
                <a:endParaRPr lang="en-IN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579095" y="224198"/>
            <a:ext cx="11166870" cy="89255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err="1">
                <a:solidFill>
                  <a:schemeClr val="bg1"/>
                </a:solidFill>
              </a:rPr>
              <a:t>Andrographolide</a:t>
            </a:r>
            <a:r>
              <a:rPr lang="en-US" sz="2600" b="1" dirty="0">
                <a:solidFill>
                  <a:schemeClr val="bg1"/>
                </a:solidFill>
              </a:rPr>
              <a:t> </a:t>
            </a:r>
            <a:r>
              <a:rPr lang="en-US" sz="2600" b="1" dirty="0" smtClean="0">
                <a:solidFill>
                  <a:schemeClr val="bg1"/>
                </a:solidFill>
              </a:rPr>
              <a:t>alters </a:t>
            </a:r>
            <a:r>
              <a:rPr lang="en-US" sz="2600" b="1" dirty="0">
                <a:solidFill>
                  <a:schemeClr val="bg1"/>
                </a:solidFill>
              </a:rPr>
              <a:t>protein expression of </a:t>
            </a:r>
            <a:r>
              <a:rPr lang="en-US" sz="2600" b="1" dirty="0" err="1">
                <a:solidFill>
                  <a:schemeClr val="bg1"/>
                </a:solidFill>
              </a:rPr>
              <a:t>Cathepsin</a:t>
            </a:r>
            <a:r>
              <a:rPr lang="en-US" sz="2600" b="1" dirty="0">
                <a:solidFill>
                  <a:schemeClr val="bg1"/>
                </a:solidFill>
              </a:rPr>
              <a:t> </a:t>
            </a:r>
            <a:r>
              <a:rPr lang="en-US" sz="2600" b="1" dirty="0" smtClean="0">
                <a:solidFill>
                  <a:schemeClr val="bg1"/>
                </a:solidFill>
              </a:rPr>
              <a:t>B </a:t>
            </a:r>
            <a:r>
              <a:rPr lang="en-US" sz="2600" b="1" dirty="0">
                <a:solidFill>
                  <a:schemeClr val="bg1"/>
                </a:solidFill>
              </a:rPr>
              <a:t>at different time intervals.</a:t>
            </a:r>
            <a:endParaRPr lang="en-IN" sz="26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19676" y="5627088"/>
            <a:ext cx="9875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ADG treatment altered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Cathepsin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 protein expression at different time intervals.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62530" y="2291661"/>
            <a:ext cx="4399450" cy="2997200"/>
            <a:chOff x="159956" y="0"/>
            <a:chExt cx="4133850" cy="2997200"/>
          </a:xfrm>
        </p:grpSpPr>
        <p:graphicFrame>
          <p:nvGraphicFramePr>
            <p:cNvPr id="13" name="Chart 12"/>
            <p:cNvGraphicFramePr/>
            <p:nvPr>
              <p:extLst>
                <p:ext uri="{D42A27DB-BD31-4B8C-83A1-F6EECF244321}">
                  <p14:modId xmlns:p14="http://schemas.microsoft.com/office/powerpoint/2010/main" val="1637442582"/>
                </p:ext>
              </p:extLst>
            </p:nvPr>
          </p:nvGraphicFramePr>
          <p:xfrm>
            <a:off x="159956" y="0"/>
            <a:ext cx="4133850" cy="2997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4" name="Text Box 3"/>
            <p:cNvSpPr txBox="1"/>
            <p:nvPr/>
          </p:nvSpPr>
          <p:spPr>
            <a:xfrm rot="16200000">
              <a:off x="-584478" y="1063756"/>
              <a:ext cx="1853665" cy="336594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6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Gene expression </a:t>
              </a:r>
              <a:endParaRPr lang="en-IN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71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68986" y="1044791"/>
            <a:ext cx="8538046" cy="4883247"/>
            <a:chOff x="1499809" y="1081659"/>
            <a:chExt cx="8538046" cy="4883247"/>
          </a:xfrm>
        </p:grpSpPr>
        <p:grpSp>
          <p:nvGrpSpPr>
            <p:cNvPr id="4" name="Group 3"/>
            <p:cNvGrpSpPr/>
            <p:nvPr/>
          </p:nvGrpSpPr>
          <p:grpSpPr>
            <a:xfrm>
              <a:off x="1499809" y="1081659"/>
              <a:ext cx="8538046" cy="2511834"/>
              <a:chOff x="1561453" y="1251182"/>
              <a:chExt cx="8538046" cy="251183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846" b="50266"/>
              <a:stretch/>
            </p:blipFill>
            <p:spPr>
              <a:xfrm>
                <a:off x="1561453" y="1251182"/>
                <a:ext cx="4395399" cy="2511834"/>
              </a:xfrm>
              <a:prstGeom prst="rect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73" b="50266"/>
              <a:stretch/>
            </p:blipFill>
            <p:spPr>
              <a:xfrm>
                <a:off x="5961126" y="1251182"/>
                <a:ext cx="4138373" cy="2511833"/>
              </a:xfrm>
              <a:prstGeom prst="rect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1499809" y="3593492"/>
              <a:ext cx="8538046" cy="2371414"/>
              <a:chOff x="1662144" y="4070968"/>
              <a:chExt cx="8552781" cy="2371414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3" t="49918" r="49919"/>
              <a:stretch/>
            </p:blipFill>
            <p:spPr>
              <a:xfrm>
                <a:off x="1662144" y="4070968"/>
                <a:ext cx="4383100" cy="2370986"/>
              </a:xfrm>
              <a:prstGeom prst="rect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670" t="49182"/>
              <a:stretch/>
            </p:blipFill>
            <p:spPr>
              <a:xfrm>
                <a:off x="6045244" y="4071396"/>
                <a:ext cx="4169681" cy="2370986"/>
              </a:xfrm>
              <a:prstGeom prst="rect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</p:pic>
        </p:grpSp>
      </p:grpSp>
      <p:sp>
        <p:nvSpPr>
          <p:cNvPr id="15" name="Rounded Rectangle 14"/>
          <p:cNvSpPr/>
          <p:nvPr/>
        </p:nvSpPr>
        <p:spPr>
          <a:xfrm>
            <a:off x="843537" y="169339"/>
            <a:ext cx="10568521" cy="6191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Cytotoxicity 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assessment of ADG on INT-407 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ntestinal cell line </a:t>
            </a:r>
            <a:endParaRPr lang="en-US" sz="2400" b="1" i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42820" y="5898396"/>
            <a:ext cx="105048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b="1" i="1" dirty="0">
                <a:latin typeface="Calisto MT" panose="02040603050505030304" pitchFamily="18" charset="0"/>
                <a:cs typeface="Times New Roman" panose="02020603050405020304" pitchFamily="18" charset="0"/>
              </a:rPr>
              <a:t>i</a:t>
            </a:r>
            <a:r>
              <a:rPr lang="en-US" b="1" i="1" dirty="0" smtClean="0">
                <a:latin typeface="Calisto MT" panose="02040603050505030304" pitchFamily="18" charset="0"/>
                <a:cs typeface="Times New Roman" panose="02020603050405020304" pitchFamily="18" charset="0"/>
              </a:rPr>
              <a:t>n </a:t>
            </a:r>
            <a:r>
              <a:rPr lang="en-US" b="1" i="1" dirty="0">
                <a:latin typeface="Calisto MT" panose="02040603050505030304" pitchFamily="18" charset="0"/>
                <a:cs typeface="Times New Roman" panose="02020603050405020304" pitchFamily="18" charset="0"/>
              </a:rPr>
              <a:t>vitro </a:t>
            </a:r>
            <a:r>
              <a:rPr lang="en-US" b="1" dirty="0">
                <a:latin typeface="Calisto MT" panose="02040603050505030304" pitchFamily="18" charset="0"/>
                <a:cs typeface="Times New Roman" panose="02020603050405020304" pitchFamily="18" charset="0"/>
              </a:rPr>
              <a:t>Effect of ADG on Co-culture. Control (A) ADG treated (B), </a:t>
            </a:r>
            <a:r>
              <a:rPr lang="en-US" b="1" i="1" dirty="0">
                <a:latin typeface="Calisto MT" panose="02040603050505030304" pitchFamily="18" charset="0"/>
                <a:cs typeface="Times New Roman" panose="02020603050405020304" pitchFamily="18" charset="0"/>
              </a:rPr>
              <a:t>Giardia</a:t>
            </a:r>
            <a:r>
              <a:rPr lang="en-US" b="1" dirty="0">
                <a:latin typeface="Calisto MT" panose="02040603050505030304" pitchFamily="18" charset="0"/>
                <a:cs typeface="Times New Roman" panose="02020603050405020304" pitchFamily="18" charset="0"/>
              </a:rPr>
              <a:t> and INT-407 Co-culture(C), Co-culture with ADG (D).  </a:t>
            </a:r>
            <a:endParaRPr lang="en-IN" b="1" dirty="0">
              <a:latin typeface="Calisto MT" panose="02040603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56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rcRect l="81224" t="69056" r="6769" b="19869"/>
          <a:stretch>
            <a:fillRect/>
          </a:stretch>
        </p:blipFill>
        <p:spPr bwMode="auto">
          <a:xfrm rot="16200000" flipH="1">
            <a:off x="6102176" y="2652280"/>
            <a:ext cx="1122896" cy="1022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6" name="Straight Connector 45"/>
          <p:cNvCxnSpPr/>
          <p:nvPr/>
        </p:nvCxnSpPr>
        <p:spPr>
          <a:xfrm flipV="1">
            <a:off x="2142039" y="3132711"/>
            <a:ext cx="2204359" cy="21899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291254" y="3280671"/>
            <a:ext cx="726154" cy="407830"/>
          </a:xfrm>
          <a:prstGeom prst="line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7296571" y="2812482"/>
            <a:ext cx="771409" cy="320229"/>
          </a:xfrm>
          <a:prstGeom prst="line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821132" y="3403093"/>
            <a:ext cx="2133748" cy="1211637"/>
            <a:chOff x="1821132" y="3403093"/>
            <a:chExt cx="2133748" cy="1211637"/>
          </a:xfrm>
        </p:grpSpPr>
        <p:grpSp>
          <p:nvGrpSpPr>
            <p:cNvPr id="43" name="Group 12"/>
            <p:cNvGrpSpPr/>
            <p:nvPr/>
          </p:nvGrpSpPr>
          <p:grpSpPr>
            <a:xfrm rot="18247704">
              <a:off x="1645007" y="3618087"/>
              <a:ext cx="1169964" cy="817713"/>
              <a:chOff x="153437" y="3995376"/>
              <a:chExt cx="1125477" cy="1149550"/>
            </a:xfrm>
          </p:grpSpPr>
          <p:pic>
            <p:nvPicPr>
              <p:cNvPr id="44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90554" r="88699"/>
              <a:stretch>
                <a:fillRect/>
              </a:stretch>
            </p:blipFill>
            <p:spPr bwMode="auto">
              <a:xfrm rot="19402456">
                <a:off x="153437" y="4316251"/>
                <a:ext cx="949612" cy="8286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45" name="Picture 10" descr="Animated"/>
              <p:cNvPicPr>
                <a:picLocks noChangeAspect="1" noChangeArrowheads="1"/>
              </p:cNvPicPr>
              <p:nvPr/>
            </p:nvPicPr>
            <p:blipFill>
              <a:blip r:embed="rId4"/>
              <a:srcRect r="7631"/>
              <a:stretch>
                <a:fillRect/>
              </a:stretch>
            </p:blipFill>
            <p:spPr bwMode="auto">
              <a:xfrm rot="11507744">
                <a:off x="890618" y="3995376"/>
                <a:ext cx="388296" cy="552936"/>
              </a:xfrm>
              <a:prstGeom prst="rect">
                <a:avLst/>
              </a:prstGeom>
              <a:noFill/>
            </p:spPr>
          </p:pic>
        </p:grpSp>
        <p:grpSp>
          <p:nvGrpSpPr>
            <p:cNvPr id="58" name="Group 33"/>
            <p:cNvGrpSpPr/>
            <p:nvPr/>
          </p:nvGrpSpPr>
          <p:grpSpPr>
            <a:xfrm rot="18247704">
              <a:off x="2235882" y="3575959"/>
              <a:ext cx="1163456" cy="817724"/>
              <a:chOff x="78490" y="3858045"/>
              <a:chExt cx="1119218" cy="1149566"/>
            </a:xfrm>
          </p:grpSpPr>
          <p:pic>
            <p:nvPicPr>
              <p:cNvPr id="59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90554" r="88699"/>
              <a:stretch>
                <a:fillRect/>
              </a:stretch>
            </p:blipFill>
            <p:spPr bwMode="auto">
              <a:xfrm rot="19402456">
                <a:off x="78490" y="4178936"/>
                <a:ext cx="949613" cy="8286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0" name="Picture 10" descr="Animated"/>
              <p:cNvPicPr>
                <a:picLocks noChangeAspect="1" noChangeArrowheads="1"/>
              </p:cNvPicPr>
              <p:nvPr/>
            </p:nvPicPr>
            <p:blipFill>
              <a:blip r:embed="rId4"/>
              <a:srcRect r="7631"/>
              <a:stretch>
                <a:fillRect/>
              </a:stretch>
            </p:blipFill>
            <p:spPr bwMode="auto">
              <a:xfrm rot="11507744">
                <a:off x="809412" y="3858045"/>
                <a:ext cx="388296" cy="552937"/>
              </a:xfrm>
              <a:prstGeom prst="rect">
                <a:avLst/>
              </a:prstGeom>
              <a:noFill/>
            </p:spPr>
          </p:pic>
        </p:grpSp>
        <p:grpSp>
          <p:nvGrpSpPr>
            <p:cNvPr id="61" name="Group 36"/>
            <p:cNvGrpSpPr/>
            <p:nvPr/>
          </p:nvGrpSpPr>
          <p:grpSpPr>
            <a:xfrm rot="18247704">
              <a:off x="2961042" y="3620891"/>
              <a:ext cx="1169964" cy="817713"/>
              <a:chOff x="153437" y="3995376"/>
              <a:chExt cx="1125477" cy="1149550"/>
            </a:xfrm>
          </p:grpSpPr>
          <p:pic>
            <p:nvPicPr>
              <p:cNvPr id="62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90554" r="88699"/>
              <a:stretch>
                <a:fillRect/>
              </a:stretch>
            </p:blipFill>
            <p:spPr bwMode="auto">
              <a:xfrm rot="19402456">
                <a:off x="153437" y="4316251"/>
                <a:ext cx="949612" cy="8286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3" name="Picture 10" descr="Animated"/>
              <p:cNvPicPr>
                <a:picLocks noChangeAspect="1" noChangeArrowheads="1"/>
              </p:cNvPicPr>
              <p:nvPr/>
            </p:nvPicPr>
            <p:blipFill>
              <a:blip r:embed="rId4"/>
              <a:srcRect r="7631"/>
              <a:stretch>
                <a:fillRect/>
              </a:stretch>
            </p:blipFill>
            <p:spPr bwMode="auto">
              <a:xfrm rot="11507744">
                <a:off x="890618" y="3995376"/>
                <a:ext cx="388296" cy="552936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64" name="TextBox 63"/>
          <p:cNvSpPr txBox="1"/>
          <p:nvPr/>
        </p:nvSpPr>
        <p:spPr>
          <a:xfrm>
            <a:off x="1028429" y="2236857"/>
            <a:ext cx="862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Times New Roman" panose="02020603050405020304" charset="0"/>
                <a:cs typeface="Times New Roman" panose="02020603050405020304" charset="0"/>
              </a:rPr>
              <a:t>Days:</a:t>
            </a:r>
            <a:endParaRPr lang="en-US" sz="20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381202" y="2231928"/>
            <a:ext cx="1173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IN" sz="1600" b="1" dirty="0" smtClean="0">
                <a:latin typeface="Times New Roman" panose="02020603050405020304" charset="0"/>
                <a:cs typeface="Times New Roman" panose="02020603050405020304" charset="0"/>
              </a:rPr>
              <a:t> - 14</a:t>
            </a:r>
            <a:endParaRPr lang="en-US" sz="1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27668" y="4548768"/>
            <a:ext cx="3589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imes New Roman" panose="02020603050405020304" charset="0"/>
                <a:cs typeface="Times New Roman" panose="02020603050405020304" charset="0"/>
              </a:rPr>
              <a:t>Mice were </a:t>
            </a:r>
            <a:r>
              <a:rPr lang="en-IN" sz="1600" dirty="0" smtClean="0">
                <a:latin typeface="Times New Roman" panose="02020603050405020304" charset="0"/>
                <a:cs typeface="Times New Roman" panose="02020603050405020304" charset="0"/>
              </a:rPr>
              <a:t>orally </a:t>
            </a:r>
            <a:r>
              <a:rPr lang="en-IN" sz="1600" dirty="0">
                <a:latin typeface="Times New Roman" panose="02020603050405020304" charset="0"/>
                <a:cs typeface="Times New Roman" panose="02020603050405020304" charset="0"/>
              </a:rPr>
              <a:t>inoculated by </a:t>
            </a:r>
            <a:r>
              <a:rPr lang="en-IN" sz="1600" dirty="0" err="1">
                <a:latin typeface="Times New Roman" panose="02020603050405020304" charset="0"/>
                <a:cs typeface="Times New Roman" panose="02020603050405020304" charset="0"/>
              </a:rPr>
              <a:t>gavaging</a:t>
            </a:r>
            <a:r>
              <a:rPr lang="en-IN" sz="1600" dirty="0">
                <a:latin typeface="Times New Roman" panose="02020603050405020304" charset="0"/>
                <a:cs typeface="Times New Roman" panose="02020603050405020304" charset="0"/>
              </a:rPr>
              <a:t> live </a:t>
            </a:r>
            <a:r>
              <a:rPr lang="en-IN" sz="1600" i="1" dirty="0">
                <a:latin typeface="Times New Roman" panose="02020603050405020304" charset="0"/>
                <a:cs typeface="Times New Roman" panose="02020603050405020304" charset="0"/>
              </a:rPr>
              <a:t>G</a:t>
            </a:r>
            <a:r>
              <a:rPr lang="en-IN" sz="1600" i="1" dirty="0" smtClean="0">
                <a:latin typeface="Times New Roman" panose="02020603050405020304" charset="0"/>
                <a:cs typeface="Times New Roman" panose="02020603050405020304" charset="0"/>
              </a:rPr>
              <a:t>iardia trophozoites </a:t>
            </a:r>
            <a:r>
              <a:rPr lang="en-IN" sz="1600" dirty="0" smtClean="0">
                <a:latin typeface="Times New Roman" panose="02020603050405020304" charset="0"/>
                <a:cs typeface="Times New Roman" panose="02020603050405020304" charset="0"/>
              </a:rPr>
              <a:t>suspension (2x10</a:t>
            </a:r>
            <a:r>
              <a:rPr lang="en-IN" sz="1600" baseline="30000" dirty="0">
                <a:latin typeface="Times New Roman" panose="02020603050405020304" charset="0"/>
                <a:cs typeface="Times New Roman" panose="02020603050405020304" charset="0"/>
              </a:rPr>
              <a:t>6</a:t>
            </a:r>
            <a:r>
              <a:rPr lang="en-IN" sz="1600" dirty="0" smtClean="0">
                <a:latin typeface="Times New Roman" panose="02020603050405020304" charset="0"/>
                <a:cs typeface="Times New Roman" panose="02020603050405020304" charset="0"/>
              </a:rPr>
              <a:t>/inoculum</a:t>
            </a:r>
            <a:r>
              <a:rPr lang="en-IN" sz="1600" dirty="0">
                <a:latin typeface="Times New Roman" panose="02020603050405020304" charset="0"/>
                <a:cs typeface="Times New Roman" panose="02020603050405020304" charset="0"/>
              </a:rPr>
              <a:t>) once every </a:t>
            </a:r>
            <a:r>
              <a:rPr lang="en-IN" sz="1600" dirty="0" smtClean="0">
                <a:latin typeface="Times New Roman" panose="02020603050405020304" charset="0"/>
                <a:cs typeface="Times New Roman" panose="02020603050405020304" charset="0"/>
              </a:rPr>
              <a:t>day.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283461" y="1194657"/>
            <a:ext cx="1932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Times New Roman" panose="02020603050405020304" charset="0"/>
                <a:cs typeface="Times New Roman" panose="02020603050405020304" charset="0"/>
              </a:rPr>
              <a:t>Mice were </a:t>
            </a:r>
            <a:r>
              <a:rPr lang="en-IN" sz="1400" dirty="0" smtClean="0">
                <a:latin typeface="Times New Roman" panose="02020603050405020304" charset="0"/>
                <a:cs typeface="Times New Roman" panose="02020603050405020304" charset="0"/>
              </a:rPr>
              <a:t>sacrificed. Intestinal tissues and stools were collected.</a:t>
            </a:r>
            <a:endParaRPr lang="en-US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133904" y="2614341"/>
            <a:ext cx="2532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Times New Roman" panose="02020603050405020304" charset="0"/>
                <a:cs typeface="Times New Roman" panose="02020603050405020304" charset="0"/>
              </a:rPr>
              <a:t>Stools collection for PCR and microscopy.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133904" y="3534612"/>
            <a:ext cx="2838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Times New Roman" panose="02020603050405020304" charset="0"/>
                <a:cs typeface="Times New Roman" panose="02020603050405020304" charset="0"/>
              </a:rPr>
              <a:t>Intestinal tissues </a:t>
            </a:r>
            <a:r>
              <a:rPr lang="en-IN" sz="1600" b="1" dirty="0">
                <a:latin typeface="Times New Roman" panose="02020603050405020304" charset="0"/>
                <a:cs typeface="Times New Roman" panose="02020603050405020304" charset="0"/>
              </a:rPr>
              <a:t>for </a:t>
            </a:r>
            <a:r>
              <a:rPr lang="en-IN" sz="1600" b="1" dirty="0" smtClean="0">
                <a:latin typeface="Times New Roman" panose="02020603050405020304" charset="0"/>
                <a:cs typeface="Times New Roman" panose="02020603050405020304" charset="0"/>
              </a:rPr>
              <a:t>histology</a:t>
            </a:r>
            <a:r>
              <a:rPr lang="en-IN" sz="1600" b="1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1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 rot="5400000">
            <a:off x="4172418" y="2862112"/>
            <a:ext cx="567600" cy="1518"/>
          </a:xfrm>
          <a:prstGeom prst="line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199113" y="2240517"/>
            <a:ext cx="502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Times New Roman" panose="02020603050405020304" charset="0"/>
                <a:cs typeface="Times New Roman" panose="02020603050405020304" charset="0"/>
              </a:rPr>
              <a:t>15</a:t>
            </a:r>
            <a:endParaRPr lang="en-US" sz="1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4531767" y="3131048"/>
            <a:ext cx="1342403" cy="61"/>
          </a:xfrm>
          <a:prstGeom prst="line">
            <a:avLst/>
          </a:prstGeom>
          <a:ln w="63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5400000">
            <a:off x="5674032" y="2887267"/>
            <a:ext cx="567600" cy="1518"/>
          </a:xfrm>
          <a:prstGeom prst="line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619691" y="2247852"/>
            <a:ext cx="532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Times New Roman" panose="02020603050405020304" charset="0"/>
                <a:cs typeface="Times New Roman" panose="02020603050405020304" charset="0"/>
              </a:rPr>
              <a:t>20</a:t>
            </a:r>
            <a:endParaRPr lang="en-US" sz="1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019108" y="1045354"/>
            <a:ext cx="18773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>
                <a:latin typeface="Times New Roman" panose="02020603050405020304" charset="0"/>
                <a:cs typeface="Times New Roman" panose="02020603050405020304" charset="0"/>
              </a:rPr>
              <a:t>ADG </a:t>
            </a:r>
            <a:r>
              <a:rPr lang="en-IN" sz="1400" dirty="0">
                <a:latin typeface="Times New Roman" panose="02020603050405020304" charset="0"/>
                <a:cs typeface="Times New Roman" panose="02020603050405020304" charset="0"/>
              </a:rPr>
              <a:t>therapy</a:t>
            </a:r>
            <a:r>
              <a:rPr lang="en-IN" sz="1400" dirty="0" smtClean="0">
                <a:latin typeface="Times New Roman" panose="02020603050405020304" charset="0"/>
                <a:cs typeface="Times New Roman" panose="02020603050405020304" charset="0"/>
              </a:rPr>
              <a:t>, 20mg/kg </a:t>
            </a:r>
            <a:endParaRPr lang="en-IN" sz="1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IN" sz="1400" dirty="0" smtClean="0">
                <a:latin typeface="Times New Roman" panose="02020603050405020304" charset="0"/>
                <a:cs typeface="Times New Roman" panose="02020603050405020304" charset="0"/>
              </a:rPr>
              <a:t>Five doses </a:t>
            </a:r>
            <a:r>
              <a:rPr lang="en-IN" sz="1400" dirty="0">
                <a:latin typeface="Times New Roman" panose="02020603050405020304" charset="0"/>
                <a:cs typeface="Times New Roman" panose="02020603050405020304" charset="0"/>
              </a:rPr>
              <a:t>applied once every day.</a:t>
            </a:r>
            <a:endParaRPr lang="en-US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7" name="Half Frame 76"/>
          <p:cNvSpPr/>
          <p:nvPr/>
        </p:nvSpPr>
        <p:spPr>
          <a:xfrm rot="13542295">
            <a:off x="4724847" y="1559952"/>
            <a:ext cx="565241" cy="625792"/>
          </a:xfrm>
          <a:prstGeom prst="halfFrame">
            <a:avLst>
              <a:gd name="adj1" fmla="val 1496"/>
              <a:gd name="adj2" fmla="val 21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Rectangles 33"/>
          <p:cNvSpPr/>
          <p:nvPr/>
        </p:nvSpPr>
        <p:spPr>
          <a:xfrm>
            <a:off x="623601" y="157477"/>
            <a:ext cx="10589943" cy="567690"/>
          </a:xfrm>
          <a:prstGeom prst="rect">
            <a:avLst/>
          </a:prstGeom>
          <a:solidFill>
            <a:srgbClr val="056E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Tahoma" panose="020B0604030504040204" charset="0"/>
                <a:cs typeface="Tahoma" panose="020B0604030504040204" charset="0"/>
                <a:sym typeface="+mn-ea"/>
              </a:rPr>
              <a:t>Animal Experiment </a:t>
            </a:r>
            <a:r>
              <a:rPr lang="en-IN" sz="2400" b="1" dirty="0" smtClean="0">
                <a:solidFill>
                  <a:schemeClr val="bg1"/>
                </a:solidFill>
                <a:latin typeface="Tahoma" panose="020B0604030504040204" charset="0"/>
                <a:cs typeface="Tahoma" panose="020B0604030504040204" charset="0"/>
                <a:sym typeface="+mn-ea"/>
              </a:rPr>
              <a:t>in </a:t>
            </a:r>
            <a:r>
              <a:rPr lang="en-IN" sz="2400" b="1" dirty="0">
                <a:solidFill>
                  <a:schemeClr val="bg1"/>
                </a:solidFill>
                <a:latin typeface="Tahoma" panose="020B0604030504040204" charset="0"/>
                <a:cs typeface="Tahoma" panose="020B0604030504040204" charset="0"/>
                <a:sym typeface="+mn-ea"/>
              </a:rPr>
              <a:t>flow-chart</a:t>
            </a:r>
          </a:p>
        </p:txBody>
      </p:sp>
      <p:sp>
        <p:nvSpPr>
          <p:cNvPr id="79" name="Rectangles 105"/>
          <p:cNvSpPr/>
          <p:nvPr/>
        </p:nvSpPr>
        <p:spPr>
          <a:xfrm rot="10800000" flipV="1">
            <a:off x="470747" y="6468223"/>
            <a:ext cx="11079235" cy="102146"/>
          </a:xfrm>
          <a:prstGeom prst="rect">
            <a:avLst/>
          </a:prstGeom>
          <a:solidFill>
            <a:srgbClr val="F59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2233271" y="1059120"/>
            <a:ext cx="1258708" cy="1048850"/>
            <a:chOff x="5935227" y="1113509"/>
            <a:chExt cx="1364843" cy="744848"/>
          </a:xfrm>
        </p:grpSpPr>
        <p:pic>
          <p:nvPicPr>
            <p:cNvPr id="81" name="Picture 4" descr="Giardia Lamblia - Parasitkliniken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12" t="8503" r="31725" b="28418"/>
            <a:stretch/>
          </p:blipFill>
          <p:spPr bwMode="auto">
            <a:xfrm>
              <a:off x="6556176" y="1113509"/>
              <a:ext cx="743894" cy="744848"/>
            </a:xfrm>
            <a:prstGeom prst="rect">
              <a:avLst/>
            </a:prstGeom>
            <a:noFill/>
            <a:effectLst>
              <a:glow rad="1270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4" descr="Giardia Lamblia - Parasitkliniken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520" b="56738"/>
            <a:stretch/>
          </p:blipFill>
          <p:spPr bwMode="auto">
            <a:xfrm>
              <a:off x="5935227" y="1122255"/>
              <a:ext cx="668807" cy="687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4" name="Straight Connector 33"/>
          <p:cNvCxnSpPr/>
          <p:nvPr/>
        </p:nvCxnSpPr>
        <p:spPr>
          <a:xfrm rot="5400000">
            <a:off x="2641955" y="2790652"/>
            <a:ext cx="567600" cy="1518"/>
          </a:xfrm>
          <a:prstGeom prst="line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42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61345" y="922661"/>
            <a:ext cx="10757930" cy="2621324"/>
            <a:chOff x="761345" y="408955"/>
            <a:chExt cx="10757930" cy="2621324"/>
          </a:xfrm>
        </p:grpSpPr>
        <p:grpSp>
          <p:nvGrpSpPr>
            <p:cNvPr id="8" name="Group 7"/>
            <p:cNvGrpSpPr/>
            <p:nvPr/>
          </p:nvGrpSpPr>
          <p:grpSpPr>
            <a:xfrm>
              <a:off x="761345" y="731255"/>
              <a:ext cx="10757930" cy="2299024"/>
              <a:chOff x="682026" y="1796004"/>
              <a:chExt cx="10757930" cy="2480833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682026" y="1796004"/>
                <a:ext cx="10757930" cy="2480833"/>
                <a:chOff x="405168" y="719680"/>
                <a:chExt cx="11397948" cy="2630581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405168" y="719680"/>
                  <a:ext cx="9102116" cy="2630581"/>
                  <a:chOff x="405168" y="719680"/>
                  <a:chExt cx="9102116" cy="2630581"/>
                </a:xfrm>
              </p:grpSpPr>
              <p:pic>
                <p:nvPicPr>
                  <p:cNvPr id="24" name="Picture 23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686862" y="437989"/>
                    <a:ext cx="2630578" cy="3193965"/>
                  </a:xfrm>
                  <a:prstGeom prst="rect">
                    <a:avLst/>
                  </a:prstGeom>
                  <a:ln w="12700">
                    <a:solidFill>
                      <a:srgbClr val="C00000"/>
                    </a:solidFill>
                  </a:ln>
                </p:spPr>
              </p:pic>
              <p:pic>
                <p:nvPicPr>
                  <p:cNvPr id="25" name="Picture 24" descr="C:\Users\DR S GANGULY\Desktop\Tapas_1.jpg"/>
                  <p:cNvPicPr/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saturation sat="200000"/>
                            </a14:imgEffect>
                            <a14:imgEffect>
                              <a14:brightnessContrast bright="11000" contrast="28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232" r="15367" b="5101"/>
                  <a:stretch/>
                </p:blipFill>
                <p:spPr bwMode="auto">
                  <a:xfrm rot="5400000">
                    <a:off x="3823901" y="618443"/>
                    <a:ext cx="2630580" cy="2833056"/>
                  </a:xfrm>
                  <a:prstGeom prst="rect">
                    <a:avLst/>
                  </a:prstGeom>
                  <a:noFill/>
                  <a:ln w="12700">
                    <a:solidFill>
                      <a:srgbClr val="C00000"/>
                    </a:solidFill>
                  </a:ln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pic>
                <p:nvPicPr>
                  <p:cNvPr id="26" name="Picture 25"/>
                  <p:cNvPicPr/>
                  <p:nvPr/>
                </p:nvPicPr>
                <p:blipFill rotWithShape="1">
                  <a:blip r:embed="rId5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sharpenSoften amount="34000"/>
                            </a14:imgEffect>
                            <a14:imgEffect>
                              <a14:brightnessContrast bright="-5000" contrast="49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-43" r="12484" b="477"/>
                  <a:stretch/>
                </p:blipFill>
                <p:spPr bwMode="auto">
                  <a:xfrm rot="10800000">
                    <a:off x="6644825" y="719680"/>
                    <a:ext cx="2862459" cy="2630579"/>
                  </a:xfrm>
                  <a:prstGeom prst="rect">
                    <a:avLst/>
                  </a:prstGeom>
                  <a:ln w="12700">
                    <a:solidFill>
                      <a:srgbClr val="C00000"/>
                    </a:solidFill>
                  </a:ln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7412162" y="719680"/>
                  <a:ext cx="4390954" cy="1898783"/>
                  <a:chOff x="7412162" y="719680"/>
                  <a:chExt cx="4390954" cy="1898783"/>
                </a:xfrm>
              </p:grpSpPr>
              <p:pic>
                <p:nvPicPr>
                  <p:cNvPr id="21" name="Picture 20"/>
                  <p:cNvPicPr/>
                  <p:nvPr/>
                </p:nvPicPr>
                <p:blipFill rotWithShape="1">
                  <a:blip r:embed="rId7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colorTemperature colorTemp="5900"/>
                            </a14:imgEffect>
                            <a14:imgEffect>
                              <a14:brightnessContrast bright="-30000" contrast="6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022" t="44003" r="15865" b="-448"/>
                  <a:stretch/>
                </p:blipFill>
                <p:spPr bwMode="auto">
                  <a:xfrm rot="10800000">
                    <a:off x="9754703" y="719680"/>
                    <a:ext cx="2048413" cy="1898783"/>
                  </a:xfrm>
                  <a:prstGeom prst="ellipse">
                    <a:avLst/>
                  </a:prstGeom>
                  <a:ln w="12700" cap="rnd">
                    <a:solidFill>
                      <a:srgbClr val="C00000"/>
                    </a:solidFill>
                  </a:ln>
                  <a:effectLst>
                    <a:outerShdw blurRad="381000" dist="292100" dir="5400000" sx="-80000" sy="-18000" rotWithShape="0">
                      <a:srgbClr val="000000">
                        <a:alpha val="22000"/>
                      </a:srgbClr>
                    </a:outerShdw>
                  </a:effectLst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cxnSp>
                <p:nvCxnSpPr>
                  <p:cNvPr id="22" name="Straight Connector 21"/>
                  <p:cNvCxnSpPr/>
                  <p:nvPr/>
                </p:nvCxnSpPr>
                <p:spPr>
                  <a:xfrm flipV="1">
                    <a:off x="7412162" y="719680"/>
                    <a:ext cx="3193421" cy="426228"/>
                  </a:xfrm>
                  <a:prstGeom prst="line">
                    <a:avLst/>
                  </a:prstGeom>
                  <a:ln w="12700">
                    <a:solidFill>
                      <a:srgbClr val="C00000"/>
                    </a:solidFill>
                  </a:ln>
                </p:spPr>
                <p:style>
                  <a:lnRef idx="2">
                    <a:schemeClr val="accent5"/>
                  </a:lnRef>
                  <a:fillRef idx="0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/>
                  <p:cNvCxnSpPr/>
                  <p:nvPr/>
                </p:nvCxnSpPr>
                <p:spPr>
                  <a:xfrm>
                    <a:off x="7412162" y="1440976"/>
                    <a:ext cx="3190866" cy="1177487"/>
                  </a:xfrm>
                  <a:prstGeom prst="line">
                    <a:avLst/>
                  </a:prstGeom>
                  <a:ln w="12700">
                    <a:solidFill>
                      <a:srgbClr val="C00000"/>
                    </a:solidFill>
                  </a:ln>
                </p:spPr>
                <p:style>
                  <a:lnRef idx="2">
                    <a:schemeClr val="accent5"/>
                  </a:lnRef>
                  <a:fillRef idx="0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" name="Group 9"/>
              <p:cNvGrpSpPr/>
              <p:nvPr/>
            </p:nvGrpSpPr>
            <p:grpSpPr>
              <a:xfrm>
                <a:off x="9788656" y="2163619"/>
                <a:ext cx="530008" cy="287704"/>
                <a:chOff x="7392169" y="509183"/>
                <a:chExt cx="530008" cy="287704"/>
              </a:xfrm>
            </p:grpSpPr>
            <p:cxnSp>
              <p:nvCxnSpPr>
                <p:cNvPr id="15" name="Straight Arrow Connector 14"/>
                <p:cNvCxnSpPr/>
                <p:nvPr/>
              </p:nvCxnSpPr>
              <p:spPr>
                <a:xfrm>
                  <a:off x="7922177" y="597756"/>
                  <a:ext cx="0" cy="194734"/>
                </a:xfrm>
                <a:prstGeom prst="straightConnector1">
                  <a:avLst/>
                </a:prstGeom>
                <a:ln w="285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>
                  <a:off x="7392169" y="648637"/>
                  <a:ext cx="116954" cy="148250"/>
                </a:xfrm>
                <a:prstGeom prst="straightConnector1">
                  <a:avLst/>
                </a:prstGeom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/>
                <p:nvPr/>
              </p:nvCxnSpPr>
              <p:spPr>
                <a:xfrm>
                  <a:off x="7602400" y="551270"/>
                  <a:ext cx="0" cy="194734"/>
                </a:xfrm>
                <a:prstGeom prst="straightConnector1">
                  <a:avLst/>
                </a:prstGeom>
                <a:ln w="285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7771670" y="509183"/>
                  <a:ext cx="8466" cy="185940"/>
                </a:xfrm>
                <a:prstGeom prst="straightConnector1">
                  <a:avLst/>
                </a:prstGeom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/>
              <p:cNvGrpSpPr/>
              <p:nvPr/>
            </p:nvGrpSpPr>
            <p:grpSpPr>
              <a:xfrm>
                <a:off x="7025840" y="2019846"/>
                <a:ext cx="252460" cy="245534"/>
                <a:chOff x="7653950" y="519950"/>
                <a:chExt cx="252460" cy="245534"/>
              </a:xfrm>
            </p:grpSpPr>
            <p:cxnSp>
              <p:nvCxnSpPr>
                <p:cNvPr id="12" name="Straight Arrow Connector 11"/>
                <p:cNvCxnSpPr/>
                <p:nvPr/>
              </p:nvCxnSpPr>
              <p:spPr>
                <a:xfrm flipH="1">
                  <a:off x="7845552" y="570750"/>
                  <a:ext cx="60858" cy="194734"/>
                </a:xfrm>
                <a:prstGeom prst="straightConnector1">
                  <a:avLst/>
                </a:prstGeom>
                <a:ln w="285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7653950" y="570750"/>
                  <a:ext cx="8466" cy="185940"/>
                </a:xfrm>
                <a:prstGeom prst="straightConnector1">
                  <a:avLst/>
                </a:prstGeom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/>
                <p:cNvCxnSpPr/>
                <p:nvPr/>
              </p:nvCxnSpPr>
              <p:spPr>
                <a:xfrm>
                  <a:off x="7759571" y="519950"/>
                  <a:ext cx="0" cy="186267"/>
                </a:xfrm>
                <a:prstGeom prst="straightConnector1">
                  <a:avLst/>
                </a:prstGeom>
                <a:ln w="28575" cap="flat" cmpd="sng" algn="ctr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" name="TextBox 26"/>
            <p:cNvSpPr txBox="1"/>
            <p:nvPr/>
          </p:nvSpPr>
          <p:spPr>
            <a:xfrm>
              <a:off x="1677556" y="415088"/>
              <a:ext cx="331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IN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973390" y="408955"/>
              <a:ext cx="393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IN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725983" y="6034289"/>
            <a:ext cx="10082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charset="0"/>
              <a:buChar char="q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ea"/>
              </a:rPr>
              <a:t>H &amp; E staining was used to stain intestinal tissue of </a:t>
            </a:r>
            <a:r>
              <a:rPr lang="en-US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ea"/>
              </a:rPr>
              <a:t>control (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ea"/>
              </a:rPr>
              <a:t>A), </a:t>
            </a:r>
            <a:r>
              <a:rPr lang="en-US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ea"/>
              </a:rPr>
              <a:t>Giardia 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ea"/>
              </a:rPr>
              <a:t>infection</a:t>
            </a:r>
            <a:r>
              <a:rPr lang="en-US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ea"/>
              </a:rPr>
              <a:t>(B</a:t>
            </a:r>
            <a:r>
              <a:rPr lang="en-US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ea"/>
              </a:rPr>
              <a:t>) 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ea"/>
              </a:rPr>
              <a:t>and ADG treated (</a:t>
            </a:r>
            <a:r>
              <a:rPr lang="en-US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ea"/>
              </a:rPr>
              <a:t>C&amp;D) 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ea"/>
              </a:rPr>
              <a:t>mice  intestinal tissues.</a:t>
            </a: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71620" y="3613552"/>
            <a:ext cx="5805186" cy="2181795"/>
            <a:chOff x="761346" y="3325877"/>
            <a:chExt cx="5805186" cy="2181795"/>
          </a:xfrm>
        </p:grpSpPr>
        <p:grpSp>
          <p:nvGrpSpPr>
            <p:cNvPr id="5" name="Group 4"/>
            <p:cNvGrpSpPr/>
            <p:nvPr/>
          </p:nvGrpSpPr>
          <p:grpSpPr>
            <a:xfrm>
              <a:off x="761346" y="3325877"/>
              <a:ext cx="5805186" cy="2181795"/>
              <a:chOff x="460403" y="363971"/>
              <a:chExt cx="5805186" cy="2480828"/>
            </a:xfrm>
          </p:grpSpPr>
          <p:pic>
            <p:nvPicPr>
              <p:cNvPr id="6" name="Picture 5" descr="C:\Users\DR S GANGULY\Desktop\t44555.jpg"/>
              <p:cNvPicPr/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200000"/>
                        </a14:imgEffect>
                        <a14:imgEffect>
                          <a14:brightnessContrast bright="13000" contrast="-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732" b="826"/>
              <a:stretch/>
            </p:blipFill>
            <p:spPr bwMode="auto">
              <a:xfrm rot="10800000">
                <a:off x="460403" y="363973"/>
                <a:ext cx="3012637" cy="2480825"/>
              </a:xfrm>
              <a:prstGeom prst="rect">
                <a:avLst/>
              </a:prstGeom>
              <a:noFill/>
              <a:ln w="19050">
                <a:solidFill>
                  <a:srgbClr val="A41C87"/>
                </a:solidFill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200000"/>
                        </a14:imgEffect>
                        <a14:imgEffect>
                          <a14:brightnessContrast bright="-13000" contrast="-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458"/>
              <a:stretch/>
            </p:blipFill>
            <p:spPr>
              <a:xfrm rot="5400000">
                <a:off x="3681901" y="261111"/>
                <a:ext cx="2480828" cy="2686548"/>
              </a:xfrm>
              <a:prstGeom prst="rect">
                <a:avLst/>
              </a:prstGeom>
              <a:ln w="19050">
                <a:solidFill>
                  <a:srgbClr val="A41C87"/>
                </a:solidFill>
              </a:ln>
            </p:spPr>
          </p:pic>
        </p:grpSp>
        <p:sp>
          <p:nvSpPr>
            <p:cNvPr id="32" name="TextBox 31"/>
            <p:cNvSpPr txBox="1"/>
            <p:nvPr/>
          </p:nvSpPr>
          <p:spPr>
            <a:xfrm>
              <a:off x="833264" y="3325877"/>
              <a:ext cx="352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IN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03046" y="220535"/>
            <a:ext cx="11666347" cy="707886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charset="0"/>
                <a:cs typeface="Tahoma" panose="020B0604030504040204" charset="0"/>
                <a:sym typeface="+mn-ea"/>
              </a:rPr>
              <a:t>The </a:t>
            </a:r>
            <a:r>
              <a:rPr lang="en-US" sz="2000" b="1" dirty="0" smtClean="0">
                <a:solidFill>
                  <a:schemeClr val="bg1"/>
                </a:solidFill>
                <a:latin typeface="Tahoma" panose="020B0604030504040204" charset="0"/>
                <a:cs typeface="Tahoma" panose="020B0604030504040204" charset="0"/>
                <a:sym typeface="+mn-ea"/>
              </a:rPr>
              <a:t>Therapeutic </a:t>
            </a:r>
            <a:r>
              <a:rPr lang="en-US" sz="2000" b="1" dirty="0">
                <a:solidFill>
                  <a:schemeClr val="bg1"/>
                </a:solidFill>
                <a:latin typeface="Tahoma" panose="020B0604030504040204" charset="0"/>
                <a:cs typeface="Tahoma" panose="020B0604030504040204" charset="0"/>
                <a:sym typeface="+mn-ea"/>
              </a:rPr>
              <a:t>activity of ADG in mice: </a:t>
            </a:r>
            <a:r>
              <a:rPr lang="en-US" sz="2000" b="1" dirty="0" smtClean="0">
                <a:solidFill>
                  <a:schemeClr val="bg1"/>
                </a:solidFill>
                <a:latin typeface="Tahoma" panose="020B0604030504040204" charset="0"/>
                <a:cs typeface="Tahoma" panose="020B0604030504040204" charset="0"/>
                <a:sym typeface="+mn-ea"/>
              </a:rPr>
              <a:t>Histopathological </a:t>
            </a:r>
            <a:r>
              <a:rPr lang="en-US" sz="2000" b="1" dirty="0">
                <a:solidFill>
                  <a:schemeClr val="bg1"/>
                </a:solidFill>
                <a:latin typeface="Tahoma" panose="020B0604030504040204" charset="0"/>
                <a:cs typeface="Tahoma" panose="020B0604030504040204" charset="0"/>
                <a:sym typeface="+mn-ea"/>
              </a:rPr>
              <a:t>evaluation and detection of </a:t>
            </a:r>
            <a:r>
              <a:rPr lang="en-US" sz="2000" b="1" i="1" dirty="0">
                <a:solidFill>
                  <a:schemeClr val="bg1"/>
                </a:solidFill>
                <a:latin typeface="Tahoma" panose="020B0604030504040204" charset="0"/>
                <a:cs typeface="Tahoma" panose="020B0604030504040204" charset="0"/>
                <a:sym typeface="+mn-ea"/>
              </a:rPr>
              <a:t>Giardia </a:t>
            </a:r>
            <a:r>
              <a:rPr lang="en-US" sz="2000" b="1" dirty="0" err="1">
                <a:solidFill>
                  <a:schemeClr val="bg1"/>
                </a:solidFill>
                <a:latin typeface="Tahoma" panose="020B0604030504040204" charset="0"/>
                <a:cs typeface="Tahoma" panose="020B0604030504040204" charset="0"/>
                <a:sym typeface="+mn-ea"/>
              </a:rPr>
              <a:t>trophozoites</a:t>
            </a:r>
            <a:r>
              <a:rPr lang="en-US" sz="2000" b="1" dirty="0">
                <a:solidFill>
                  <a:schemeClr val="bg1"/>
                </a:solidFill>
                <a:latin typeface="Tahoma" panose="020B0604030504040204" charset="0"/>
                <a:cs typeface="Tahoma" panose="020B0604030504040204" charset="0"/>
                <a:sym typeface="+mn-ea"/>
              </a:rPr>
              <a:t> colonization in intestine.</a:t>
            </a:r>
            <a:endParaRPr lang="en-US" sz="2000" b="1" dirty="0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90258" y="3598260"/>
            <a:ext cx="352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3047" y="983410"/>
            <a:ext cx="11666346" cy="500317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089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866512" y="242653"/>
            <a:ext cx="8479563" cy="57893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24369" y="2448741"/>
            <a:ext cx="10998443" cy="92051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 anti-giardia effect of </a:t>
            </a:r>
            <a:r>
              <a:rPr lang="en-US" sz="2400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andrographolide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along with its other promising activities, suggest an innovative </a:t>
            </a:r>
            <a:r>
              <a:rPr lang="en-US" sz="24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 for the development of drugs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against giardiasis.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24369" y="3695582"/>
            <a:ext cx="10998443" cy="8045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Andrographolide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down-regulates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pathogenic factors at both the transcriptomic and proteomic levels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24369" y="4826412"/>
            <a:ext cx="10998443" cy="139972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andrographolide</a:t>
            </a:r>
            <a:r>
              <a:rPr lang="en-I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demonstrated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 activity against </a:t>
            </a:r>
            <a:r>
              <a:rPr lang="en-I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Giardia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vivo model without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causing any adverse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effects on intestinal cell line.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positive response indicates a </a:t>
            </a:r>
            <a:r>
              <a:rPr lang="en-IN" sz="24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drug development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 for the </a:t>
            </a:r>
            <a:r>
              <a:rPr lang="en-IN" sz="24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treatment of giardiasis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24370" y="1271211"/>
            <a:ext cx="10998444" cy="8762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 </a:t>
            </a:r>
            <a:r>
              <a:rPr lang="en-US" sz="24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anti-giardia </a:t>
            </a:r>
            <a:r>
              <a:rPr lang="en-US" sz="2400" dirty="0" smtClean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Andrographis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plant extract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suggests a new and hopeful direction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the treatment of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giardiasis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0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0225" y="356124"/>
            <a:ext cx="11550770" cy="639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IN" sz="1050" b="1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Haldar</a:t>
            </a:r>
            <a:r>
              <a:rPr lang="en-IN" sz="1050" b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T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, </a:t>
            </a: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Sardar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SK, </a:t>
            </a: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Ghosal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A, Prasad A, Saito-Nakano Y, Dutta S, Nozaki T, </a:t>
            </a: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Ganguly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S (2024). </a:t>
            </a: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Andrographolide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induced cytotoxicity and cell cycle arrest in </a:t>
            </a:r>
            <a:r>
              <a:rPr lang="en-US" sz="1050" i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Giardia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r>
              <a:rPr lang="en-US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trophozoites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. </a:t>
            </a: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Exp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Parasitol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, 122: 2567-84.</a:t>
            </a:r>
            <a:r>
              <a:rPr lang="en-IN" sz="1050" dirty="0">
                <a:solidFill>
                  <a:srgbClr val="1F1F1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r>
              <a:rPr lang="en-IN" sz="105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  <a:hlinkClick r:id="rId2"/>
              </a:rPr>
              <a:t>https://doi.org/10.1016/j.exppara.2024.108773</a:t>
            </a:r>
            <a:endParaRPr lang="en-IN" sz="1050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IN" sz="1050" b="1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Haldar</a:t>
            </a:r>
            <a:r>
              <a:rPr lang="en-IN" sz="1050" b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T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, </a:t>
            </a: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Sardar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SK, </a:t>
            </a: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Ghosal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A, Das K, Saito-Nakano Y,  Dutta S, Nozaki T, </a:t>
            </a: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Ganguly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S (2024). Unveiling the anti- </a:t>
            </a: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giardial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properties of </a:t>
            </a:r>
            <a:r>
              <a:rPr lang="en-IN" sz="1050" i="1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Andrographis</a:t>
            </a:r>
            <a:r>
              <a:rPr lang="en-IN" sz="1050" i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r>
              <a:rPr lang="en-IN" sz="1050" i="1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paniculata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leaf extract through </a:t>
            </a:r>
            <a:r>
              <a:rPr lang="en-IN" sz="1050" i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in vitro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studies. Tropical Biomedicine 41(3): 319-327. </a:t>
            </a:r>
            <a:r>
              <a:rPr lang="en-IN" sz="105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  <a:hlinkClick r:id="rId3"/>
              </a:rPr>
              <a:t>https://doi.org/10.47665/tb.41.3.013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endParaRPr lang="en-IN" sz="1050" dirty="0" smtClean="0">
              <a:latin typeface="Times New Roman" panose="02020603050405020304" pitchFamily="18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en-US" sz="105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Haldar</a:t>
            </a:r>
            <a:r>
              <a:rPr lang="en-US" sz="105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</a:t>
            </a:r>
            <a:r>
              <a:rPr lang="en-US" sz="10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5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Sardar</a:t>
            </a:r>
            <a:r>
              <a:rPr lang="en-US" sz="10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SK, </a:t>
            </a:r>
            <a:r>
              <a:rPr lang="en-US" sz="105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Ghosal</a:t>
            </a:r>
            <a:r>
              <a:rPr lang="en-US" sz="10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A, Ghosh A, </a:t>
            </a:r>
            <a:r>
              <a:rPr lang="en-US" sz="105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Ganguly</a:t>
            </a:r>
            <a:r>
              <a:rPr lang="en-US" sz="10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 (2025). </a:t>
            </a:r>
            <a:r>
              <a:rPr lang="en-US" sz="105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Andrographolide</a:t>
            </a:r>
            <a:r>
              <a:rPr lang="en-US" sz="10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modulates </a:t>
            </a:r>
            <a:r>
              <a:rPr lang="en-US" sz="105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Giardia</a:t>
            </a:r>
            <a:r>
              <a:rPr lang="en-US" sz="10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gene expression at transcriptomic and proteomic levels. Int. J. of Pharm. Sci. 3(5), 4978-4984. </a:t>
            </a:r>
            <a:r>
              <a:rPr lang="en-IN" sz="1050" u="sng" dirty="0">
                <a:solidFill>
                  <a:srgbClr val="0563C1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https://doi.org/10.5281/zenodo.15555070</a:t>
            </a:r>
            <a:endParaRPr lang="en-IN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en-US" sz="105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Haldar</a:t>
            </a:r>
            <a:r>
              <a:rPr lang="en-US" sz="105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</a:t>
            </a:r>
            <a:r>
              <a:rPr lang="en-US" sz="10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5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Ganguly</a:t>
            </a:r>
            <a:r>
              <a:rPr lang="en-US" sz="10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 (2025). Molecular cloning and expression of </a:t>
            </a:r>
            <a:r>
              <a:rPr lang="en-US" sz="105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Giardia</a:t>
            </a:r>
            <a:r>
              <a:rPr lang="en-US" sz="10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05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cathepsin</a:t>
            </a:r>
            <a:r>
              <a:rPr lang="en-US" sz="10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B. Int. J. of Sci. and Res. </a:t>
            </a:r>
            <a:r>
              <a:rPr lang="en-IN" sz="10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14(5), 1564-1567. </a:t>
            </a:r>
            <a:r>
              <a:rPr lang="en-IN" sz="1050" u="sng" dirty="0">
                <a:solidFill>
                  <a:srgbClr val="0563C1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https://doi.org/10.21275/SR25525095300</a:t>
            </a:r>
            <a:r>
              <a:rPr lang="en-IN" sz="1050" dirty="0">
                <a:solidFill>
                  <a:srgbClr val="1F1F1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en-US" sz="105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Haldar</a:t>
            </a:r>
            <a:r>
              <a:rPr lang="en-US" sz="105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</a:t>
            </a:r>
            <a:r>
              <a:rPr lang="en-US" sz="10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5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Sardar</a:t>
            </a:r>
            <a:r>
              <a:rPr lang="en-US" sz="10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SK, </a:t>
            </a:r>
            <a:r>
              <a:rPr lang="en-US" sz="105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Ghosal</a:t>
            </a:r>
            <a:r>
              <a:rPr lang="en-US" sz="10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A, </a:t>
            </a:r>
            <a:r>
              <a:rPr lang="en-US" sz="105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Ganguly</a:t>
            </a:r>
            <a:r>
              <a:rPr lang="en-US" sz="10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 (2025). Malaria: Biology, Disease and Control-A Comprehensive Overview. </a:t>
            </a:r>
            <a:r>
              <a:rPr lang="en-US" sz="105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Int. J. of Adv. Res.</a:t>
            </a:r>
            <a:r>
              <a:rPr lang="en-US" sz="10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0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13(05), 451-456. </a:t>
            </a:r>
            <a:r>
              <a:rPr lang="en-US" sz="1050" u="sng" dirty="0">
                <a:solidFill>
                  <a:srgbClr val="0563C1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http://</a:t>
            </a:r>
            <a:r>
              <a:rPr lang="en-US" sz="1050" u="sng" dirty="0" smtClean="0">
                <a:solidFill>
                  <a:srgbClr val="0563C1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doi.org/10.21474/IJAR01/20920</a:t>
            </a:r>
            <a:r>
              <a:rPr lang="en-IN" sz="1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1050" dirty="0" smtClean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IN" sz="105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Sardar</a:t>
            </a:r>
            <a:r>
              <a:rPr lang="en-IN" sz="1050" dirty="0" smtClean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SK, </a:t>
            </a: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Ghosal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A, </a:t>
            </a:r>
            <a:r>
              <a:rPr lang="en-IN" sz="1050" b="1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Haldar</a:t>
            </a:r>
            <a:r>
              <a:rPr lang="en-IN" sz="1050" b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T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, Prasad A, Mal S, Saito-Nakano Y, Kobayashi S, Dutta S, Nozaki T, </a:t>
            </a: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Ganguly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S (2024).Genetic characterization of the </a:t>
            </a:r>
            <a:r>
              <a:rPr lang="en-IN" sz="1050" i="1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Entamoeba</a:t>
            </a:r>
            <a:r>
              <a:rPr lang="en-IN" sz="1050" i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r>
              <a:rPr lang="en-IN" sz="1050" i="1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moshkovskii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population based on different potential genetic markers. Parasitology, 151(4), 429–439. </a:t>
            </a:r>
            <a:r>
              <a:rPr lang="en-IN" sz="105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  <a:hlinkClick r:id="rId7"/>
              </a:rPr>
              <a:t>https://doi.org/10.1017/S003118202400026X</a:t>
            </a:r>
            <a:r>
              <a:rPr lang="en-IN" sz="1050" dirty="0">
                <a:solidFill>
                  <a:srgbClr val="2121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endParaRPr lang="en-IN" sz="1050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Sardar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SK, </a:t>
            </a:r>
            <a:r>
              <a:rPr lang="en-US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Ghosal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A, </a:t>
            </a:r>
            <a:r>
              <a:rPr lang="en-US" sz="1050" b="1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Haldar</a:t>
            </a:r>
            <a:r>
              <a:rPr lang="en-US" sz="1050" b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T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, </a:t>
            </a:r>
            <a:r>
              <a:rPr lang="en-US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Maruf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M, Das K, Saito-Nakano Y, Kobayashi S, Dutta S, Nozaki T, </a:t>
            </a:r>
            <a:r>
              <a:rPr lang="en-US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Ganguly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S (2023). Prevalence and molecular characterization of </a:t>
            </a:r>
            <a:r>
              <a:rPr lang="en-US" sz="1050" i="1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Entamoeba</a:t>
            </a:r>
            <a:r>
              <a:rPr lang="en-US" sz="1050" i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r>
              <a:rPr lang="en-US" sz="1050" i="1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moshkovskii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in diarrheal patients from Eastern India. </a:t>
            </a:r>
            <a:r>
              <a:rPr lang="en-US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PLoS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r>
              <a:rPr lang="en-US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Negl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Trop Dis, 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17: e0011287. </a:t>
            </a:r>
            <a:r>
              <a:rPr lang="en-IN" sz="105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  <a:hlinkClick r:id="rId8"/>
              </a:rPr>
              <a:t>https://doi.org/10.1371/journal.pntd.0011287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endParaRPr lang="en-IN" sz="1050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Sardar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SK, </a:t>
            </a:r>
            <a:r>
              <a:rPr lang="en-US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Goel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G, </a:t>
            </a:r>
            <a:r>
              <a:rPr lang="en-US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Ghosal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A, </a:t>
            </a:r>
            <a:r>
              <a:rPr lang="en-US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Deshmukh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R, Bhattacharya S, </a:t>
            </a:r>
            <a:r>
              <a:rPr lang="en-US" sz="1050" b="1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Haldar</a:t>
            </a:r>
            <a:r>
              <a:rPr lang="en-US" sz="1050" b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T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, </a:t>
            </a:r>
            <a:r>
              <a:rPr lang="en-US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Maruf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MM, </a:t>
            </a:r>
            <a:r>
              <a:rPr lang="en-US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Mahto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R, Kumar J, </a:t>
            </a:r>
            <a:r>
              <a:rPr lang="en-US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Bhave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SJ, Dutta S, </a:t>
            </a:r>
            <a:r>
              <a:rPr lang="en-US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Ganguly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S (2023). First case report of </a:t>
            </a:r>
            <a:r>
              <a:rPr lang="en-US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Cyclosporiasis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from eastern India: Incidence of </a:t>
            </a:r>
            <a:r>
              <a:rPr lang="en-US" sz="1050" i="1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Cyclospora</a:t>
            </a:r>
            <a:r>
              <a:rPr lang="en-US" sz="1050" i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r>
              <a:rPr lang="en-US" sz="1050" i="1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cayetanensis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in a patient with unusual diarrheal symptoms. J Infect Dev </a:t>
            </a:r>
            <a:r>
              <a:rPr lang="en-US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Ctries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, 17:1037-1040. </a:t>
            </a:r>
            <a:r>
              <a:rPr lang="en-IN" sz="105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  <a:hlinkClick r:id="rId9"/>
              </a:rPr>
              <a:t>https://doi.org/10.3855/jidc.17465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endParaRPr lang="en-IN" sz="1050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Ghosal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A, </a:t>
            </a: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Sardar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SK, </a:t>
            </a:r>
            <a:r>
              <a:rPr lang="en-IN" sz="1050" b="1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Haldar</a:t>
            </a:r>
            <a:r>
              <a:rPr lang="en-IN" sz="1050" b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T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, </a:t>
            </a: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Maruf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M, Saito-Nakano Y, Dutta S, Nozaki T, </a:t>
            </a: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Ganguly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S (2023). Genotyping and epidemiological distribution of </a:t>
            </a: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diarrhea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-causing isolates of </a:t>
            </a:r>
            <a:r>
              <a:rPr lang="en-IN" sz="1050" i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Giardia </a:t>
            </a:r>
            <a:r>
              <a:rPr lang="en-IN" sz="1050" i="1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duodenalis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in </a:t>
            </a: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southeastern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part of West Bengal, India. </a:t>
            </a: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Parasitol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Res, 122: 2567-2584. </a:t>
            </a:r>
            <a:r>
              <a:rPr lang="en-IN" sz="105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  <a:hlinkClick r:id="rId10"/>
              </a:rPr>
              <a:t>https://doi.org/10.1007/s00436-023-07956-7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 </a:t>
            </a:r>
            <a:endParaRPr lang="en-IN" sz="1050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Sardar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SK, </a:t>
            </a:r>
            <a:r>
              <a:rPr lang="en-US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Ghosal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A, </a:t>
            </a:r>
            <a:r>
              <a:rPr lang="en-US" sz="1050" b="1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Haldar</a:t>
            </a:r>
            <a:r>
              <a:rPr lang="en-US" sz="1050" b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T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, Das K, Saito-Nakano Y, Kobayashi S, Dutta S, Nozaki T, </a:t>
            </a:r>
            <a:r>
              <a:rPr lang="en-US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Ganguly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S (2023). Investigating genetic polymorphism in </a:t>
            </a:r>
            <a:r>
              <a:rPr lang="en-US" sz="1050" i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E. </a:t>
            </a:r>
            <a:r>
              <a:rPr lang="en-US" sz="1050" i="1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histolytica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isolates with distinct clinical phenotypes. </a:t>
            </a:r>
            <a:r>
              <a:rPr lang="en-US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Parasitol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Res, 122: 2525-2537. </a:t>
            </a:r>
            <a:r>
              <a:rPr lang="en-US" sz="105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  <a:hlinkClick r:id="rId11"/>
              </a:rPr>
              <a:t>https://doi.org/10.1007/s00436-023-07952-x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endParaRPr lang="en-IN" sz="1050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IN" sz="1050" dirty="0" err="1">
                <a:solidFill>
                  <a:srgbClr val="2121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Sardar</a:t>
            </a:r>
            <a:r>
              <a:rPr lang="en-IN" sz="1050" dirty="0">
                <a:solidFill>
                  <a:srgbClr val="2121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SK, Das K, </a:t>
            </a:r>
            <a:r>
              <a:rPr lang="en-IN" sz="1050" dirty="0" err="1">
                <a:solidFill>
                  <a:srgbClr val="2121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Maruf</a:t>
            </a:r>
            <a:r>
              <a:rPr lang="en-IN" sz="1050" dirty="0">
                <a:solidFill>
                  <a:srgbClr val="2121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M, </a:t>
            </a:r>
            <a:r>
              <a:rPr lang="en-IN" sz="1050" b="1" dirty="0" err="1">
                <a:solidFill>
                  <a:srgbClr val="2121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Haldar</a:t>
            </a:r>
            <a:r>
              <a:rPr lang="en-IN" sz="1050" b="1" dirty="0">
                <a:solidFill>
                  <a:srgbClr val="2121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T</a:t>
            </a:r>
            <a:r>
              <a:rPr lang="en-IN" sz="1050" dirty="0">
                <a:solidFill>
                  <a:srgbClr val="2121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, Saito-Nakano Y, Kobayashi S, Dutta S, </a:t>
            </a:r>
            <a:r>
              <a:rPr lang="en-IN" sz="1050" dirty="0" err="1">
                <a:solidFill>
                  <a:srgbClr val="2121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Ganguly</a:t>
            </a:r>
            <a:r>
              <a:rPr lang="en-IN" sz="1050" dirty="0">
                <a:solidFill>
                  <a:srgbClr val="2121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S (2022) Molecular evidence suggests the occurrence of </a:t>
            </a:r>
            <a:r>
              <a:rPr lang="en-IN" sz="1050" i="1" dirty="0" err="1">
                <a:solidFill>
                  <a:srgbClr val="2121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Entamoeba</a:t>
            </a:r>
            <a:r>
              <a:rPr lang="en-IN" sz="1050" i="1" dirty="0">
                <a:solidFill>
                  <a:srgbClr val="2121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r>
              <a:rPr lang="en-IN" sz="1050" i="1" dirty="0" err="1">
                <a:solidFill>
                  <a:srgbClr val="2121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moshkovskii</a:t>
            </a:r>
            <a:r>
              <a:rPr lang="en-IN" sz="1050" dirty="0">
                <a:solidFill>
                  <a:srgbClr val="2121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in pigs with zoonotic potential from eastern India. Folia </a:t>
            </a:r>
            <a:r>
              <a:rPr lang="en-IN" sz="1050" dirty="0" err="1">
                <a:solidFill>
                  <a:srgbClr val="2121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Parasitol</a:t>
            </a:r>
            <a:r>
              <a:rPr lang="en-IN" sz="1050" dirty="0">
                <a:solidFill>
                  <a:srgbClr val="21212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(Praha), 69:2022.012.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r>
              <a:rPr lang="en-IN" sz="105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  <a:hlinkClick r:id="rId12"/>
              </a:rPr>
              <a:t>https://doi.org/10.14411/fp.2022.012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endParaRPr lang="en-IN" sz="1050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Ghosal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A, </a:t>
            </a: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Sardar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SK, </a:t>
            </a:r>
            <a:r>
              <a:rPr lang="en-IN" sz="1050" b="1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Haldar</a:t>
            </a:r>
            <a:r>
              <a:rPr lang="en-IN" sz="1050" b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T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, Prasad A, Das K,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Kobayashi S,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Saito-Nakano Y, Dutta S, Nozaki T, </a:t>
            </a: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Ganguly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S (2024). 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A rapid economical multiplex PCR-RFLP method for molecular detection and genotyping for </a:t>
            </a:r>
            <a:r>
              <a:rPr lang="en-US" sz="1050" i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Giardia </a:t>
            </a:r>
            <a:r>
              <a:rPr lang="en-US" sz="1050" i="1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duodenalis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clinical isolates. </a:t>
            </a: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Diagn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Microbiol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Infect Dis, 110:116548. </a:t>
            </a:r>
            <a:r>
              <a:rPr lang="en-IN" sz="105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  <a:hlinkClick r:id="rId13"/>
              </a:rPr>
              <a:t>https://doi.org/10.1016/j.diagmicrobio.2024.116548</a:t>
            </a:r>
            <a:endParaRPr lang="en-IN" sz="1050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Sardar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SK, Mal S, </a:t>
            </a: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Ghosal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A, </a:t>
            </a:r>
            <a:r>
              <a:rPr lang="en-IN" sz="1050" b="1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Haldar</a:t>
            </a:r>
            <a:r>
              <a:rPr lang="en-IN" sz="1050" b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T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, Prasad A, Ghosh A, Saito-Nakano Y, Kobayashi S, Dutta S,  Nozaki T, </a:t>
            </a: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Ganguly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S (2024). 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A new multiplex PCR assay reveals the occurrence of </a:t>
            </a:r>
            <a:r>
              <a:rPr lang="en-US" sz="1050" i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E. </a:t>
            </a:r>
            <a:r>
              <a:rPr lang="en-US" sz="1050" i="1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bangladeshi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r>
              <a:rPr lang="en-US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alonesight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r>
              <a:rPr lang="en-US" sz="1050" i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E. </a:t>
            </a:r>
            <a:r>
              <a:rPr lang="en-US" sz="1050" i="1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histolytica</a:t>
            </a:r>
            <a:r>
              <a:rPr lang="en-US" sz="1050" i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and </a:t>
            </a:r>
            <a:r>
              <a:rPr lang="en-US" sz="1050" i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E. </a:t>
            </a:r>
            <a:r>
              <a:rPr lang="en-US" sz="1050" i="1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moshkivskii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in </a:t>
            </a:r>
            <a:r>
              <a:rPr lang="en-US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Estern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India. </a:t>
            </a: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Acta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Parasit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. </a:t>
            </a:r>
            <a:r>
              <a:rPr lang="en-US" sz="105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  <a:hlinkClick r:id="rId14"/>
              </a:rPr>
              <a:t>https://doi.org/10.1007/s11686-024-00921-z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endParaRPr lang="en-IN" sz="1050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Ghosal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A, </a:t>
            </a: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Sardar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SK, </a:t>
            </a:r>
            <a:r>
              <a:rPr lang="en-IN" sz="1050" b="1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Haldar</a:t>
            </a:r>
            <a:r>
              <a:rPr lang="en-IN" sz="1050" b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T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, Prasad A, Das K,</a:t>
            </a: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Kobayashi S,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Saito-Nakano Y, Dutta S, Nozaki T, </a:t>
            </a: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Ganguly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S (2024). Prevalence of </a:t>
            </a:r>
            <a:r>
              <a:rPr lang="en-IN" sz="1050" i="1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Cyclospora</a:t>
            </a:r>
            <a:r>
              <a:rPr lang="en-IN" sz="1050" i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r>
              <a:rPr lang="en-IN" sz="1050" i="1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cayetanensis</a:t>
            </a:r>
            <a:r>
              <a:rPr lang="en-IN" sz="1050" b="1" i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in diarrheal patients in eastern </a:t>
            </a:r>
            <a:r>
              <a:rPr lang="en-IN" sz="1050" dirty="0" err="1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reagion</a:t>
            </a:r>
            <a:r>
              <a:rPr lang="en-IN" sz="105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of India. JJID. </a:t>
            </a:r>
            <a:r>
              <a:rPr lang="en-IN" sz="105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(</a:t>
            </a:r>
            <a:r>
              <a:rPr lang="en-IN" sz="1050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Accepted</a:t>
            </a:r>
            <a:r>
              <a:rPr lang="en-IN" sz="1050" dirty="0" smtClean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)</a:t>
            </a:r>
            <a:r>
              <a:rPr lang="en-IN" sz="1050" dirty="0" smtClean="0"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endParaRPr lang="en-IN" sz="1050" dirty="0" smtClean="0">
              <a:latin typeface="Times New Roman" panose="02020603050405020304" pitchFamily="18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57805" y="-42489"/>
            <a:ext cx="23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Publications</a:t>
            </a:r>
          </a:p>
        </p:txBody>
      </p:sp>
    </p:spTree>
    <p:extLst>
      <p:ext uri="{BB962C8B-B14F-4D97-AF65-F5344CB8AC3E}">
        <p14:creationId xmlns:p14="http://schemas.microsoft.com/office/powerpoint/2010/main" val="367864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iardia life cycle - UpToDat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531" y="1166119"/>
            <a:ext cx="4191855" cy="4967423"/>
          </a:xfrm>
          <a:prstGeom prst="rect">
            <a:avLst/>
          </a:prstGeom>
          <a:noFill/>
          <a:ln>
            <a:solidFill>
              <a:schemeClr val="tx1"/>
            </a:solidFill>
          </a:ln>
          <a:extLst/>
        </p:spPr>
      </p:pic>
      <p:sp>
        <p:nvSpPr>
          <p:cNvPr id="5" name="Rounded Rectangle 4"/>
          <p:cNvSpPr/>
          <p:nvPr/>
        </p:nvSpPr>
        <p:spPr>
          <a:xfrm>
            <a:off x="2381619" y="328774"/>
            <a:ext cx="7193895" cy="6061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2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171252" y="1815955"/>
            <a:ext cx="5028106" cy="2961528"/>
            <a:chOff x="1171252" y="1815955"/>
            <a:chExt cx="5028106" cy="2961528"/>
          </a:xfrm>
        </p:grpSpPr>
        <p:pic>
          <p:nvPicPr>
            <p:cNvPr id="7174" name="Picture 6" descr="Giardia in the Intestine: Parasite Facts and Giardiasis Disease - Owlcation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5"/>
            <a:stretch/>
          </p:blipFill>
          <p:spPr bwMode="auto">
            <a:xfrm rot="10800000">
              <a:off x="3499445" y="1815955"/>
              <a:ext cx="2699913" cy="2961527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252" y="1815955"/>
              <a:ext cx="1869895" cy="296152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sp>
        <p:nvSpPr>
          <p:cNvPr id="13" name="TextBox 12"/>
          <p:cNvSpPr txBox="1"/>
          <p:nvPr/>
        </p:nvSpPr>
        <p:spPr>
          <a:xfrm>
            <a:off x="1524000" y="4777483"/>
            <a:ext cx="1270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Cyst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026" y="4845217"/>
            <a:ext cx="178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rophozoites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02326" y="6133542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Giardia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stages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life cycle.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41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Thanking the Publishers -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1" b="21398"/>
          <a:stretch/>
        </p:blipFill>
        <p:spPr bwMode="auto">
          <a:xfrm>
            <a:off x="3200725" y="2528039"/>
            <a:ext cx="5044618" cy="184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"/>
          <a:stretch/>
        </p:blipFill>
        <p:spPr>
          <a:xfrm>
            <a:off x="8296951" y="216829"/>
            <a:ext cx="3806005" cy="27524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48" y="287668"/>
            <a:ext cx="3922308" cy="268156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/>
          <p:cNvGrpSpPr/>
          <p:nvPr/>
        </p:nvGrpSpPr>
        <p:grpSpPr>
          <a:xfrm>
            <a:off x="231675" y="4051667"/>
            <a:ext cx="4137698" cy="2662333"/>
            <a:chOff x="1434469" y="683393"/>
            <a:chExt cx="6190688" cy="3524453"/>
          </a:xfrm>
        </p:grpSpPr>
        <p:pic>
          <p:nvPicPr>
            <p:cNvPr id="6" name="Picture 5" descr="C:\Users\tapas\OneDrive\Desktop\JAPAN Visit\Japan pic\IMG_20231117_135641.jpg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4469" y="683393"/>
              <a:ext cx="3259488" cy="3524451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7" name="Picture 6" descr="C:\Users\tapas\OneDrive\Desktop\JAPAN Visit\Japan pic\IMG_20231108_141652.jpg"/>
            <p:cNvPicPr/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2"/>
            <a:stretch/>
          </p:blipFill>
          <p:spPr bwMode="auto">
            <a:xfrm rot="5400000">
              <a:off x="4397331" y="980019"/>
              <a:ext cx="3524452" cy="2931201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76"/>
          <a:stretch/>
        </p:blipFill>
        <p:spPr>
          <a:xfrm>
            <a:off x="8013843" y="3866329"/>
            <a:ext cx="4037744" cy="284767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9" name="Picture 4" descr="Rabbit Eating Carrot&quot; Images – Browse 246 Stock Photos, Vectors, and Video  | Adobe Stock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9" r="30339"/>
          <a:stretch/>
        </p:blipFill>
        <p:spPr bwMode="auto">
          <a:xfrm>
            <a:off x="4501380" y="1737074"/>
            <a:ext cx="2412482" cy="159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31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808E2-5FE4-4DB8-AEB2-FAA47D427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53" y="1869896"/>
            <a:ext cx="11404314" cy="4048019"/>
          </a:xfrm>
          <a:ln>
            <a:noFill/>
          </a:ln>
        </p:spPr>
        <p:txBody>
          <a:bodyPr>
            <a:normAutofit/>
          </a:bodyPr>
          <a:lstStyle/>
          <a:p>
            <a:pPr lvl="0" algn="just">
              <a:lnSpc>
                <a:spcPct val="1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Burden: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280 million cases worldwide.</a:t>
            </a:r>
          </a:p>
          <a:p>
            <a:pPr lvl="0" algn="just">
              <a:lnSpc>
                <a:spcPct val="1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Prevalence: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2-5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in developed countries,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20-30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in developing countries.</a:t>
            </a:r>
          </a:p>
          <a:p>
            <a:pPr lvl="0" algn="just">
              <a:lnSpc>
                <a:spcPct val="1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on Children: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Increases the risk of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malnutrition.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Drug Resistance: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Metronidazole resistance is rising and refractory cases are reported.</a:t>
            </a:r>
          </a:p>
          <a:p>
            <a:pPr lvl="0" algn="just">
              <a:lnSpc>
                <a:spcPct val="1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Traditional Medicine: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Around 80% of people in Asia and Africa rely on medicinal plants for primary healthcare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49349" y="318496"/>
            <a:ext cx="8599469" cy="791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IN" sz="3200" b="1" dirty="0">
                <a:solidFill>
                  <a:srgbClr val="0070C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Importance of </a:t>
            </a:r>
            <a:r>
              <a:rPr lang="en-IN" sz="3200" b="1" dirty="0" smtClean="0">
                <a:solidFill>
                  <a:srgbClr val="0070C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Work</a:t>
            </a:r>
            <a:endParaRPr lang="en-IN" sz="3200" dirty="0">
              <a:solidFill>
                <a:srgbClr val="0070C0"/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23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16449" y="872300"/>
            <a:ext cx="11160161" cy="5710259"/>
            <a:chOff x="616449" y="944218"/>
            <a:chExt cx="11160161" cy="5710259"/>
          </a:xfrm>
        </p:grpSpPr>
        <p:grpSp>
          <p:nvGrpSpPr>
            <p:cNvPr id="19" name="Group 18"/>
            <p:cNvGrpSpPr/>
            <p:nvPr/>
          </p:nvGrpSpPr>
          <p:grpSpPr>
            <a:xfrm>
              <a:off x="616449" y="4387505"/>
              <a:ext cx="10881057" cy="2266972"/>
              <a:chOff x="616449" y="4387505"/>
              <a:chExt cx="10881057" cy="2266972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DD48B12D-09F5-4D60-BAAC-B9ACEF031431}"/>
                  </a:ext>
                </a:extLst>
              </p:cNvPr>
              <p:cNvSpPr/>
              <p:nvPr/>
            </p:nvSpPr>
            <p:spPr>
              <a:xfrm>
                <a:off x="4616706" y="4387505"/>
                <a:ext cx="3175966" cy="220876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b="1" dirty="0">
                    <a:latin typeface="Calisto MT" panose="02040603050505030304" pitchFamily="18" charset="0"/>
                    <a:cs typeface="Times New Roman" panose="02020603050405020304" pitchFamily="18" charset="0"/>
                  </a:rPr>
                  <a:t>Cytotoxicity of</a:t>
                </a:r>
                <a:r>
                  <a:rPr lang="en-US" sz="1600" dirty="0">
                    <a:latin typeface="Calisto MT" panose="0204060305050503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b="1" dirty="0" err="1">
                    <a:latin typeface="Calisto MT" panose="02040603050505030304" pitchFamily="18" charset="0"/>
                    <a:cs typeface="Times New Roman" panose="02020603050405020304" pitchFamily="18" charset="0"/>
                  </a:rPr>
                  <a:t>Andrographolide</a:t>
                </a:r>
                <a:r>
                  <a:rPr lang="en-US" sz="1600" b="1" dirty="0">
                    <a:latin typeface="Calisto MT" panose="02040603050505030304" pitchFamily="18" charset="0"/>
                    <a:cs typeface="Times New Roman" panose="02020603050405020304" pitchFamily="18" charset="0"/>
                  </a:rPr>
                  <a:t> in </a:t>
                </a:r>
                <a:r>
                  <a:rPr lang="en-US" sz="1600" b="1" dirty="0" smtClean="0">
                    <a:latin typeface="Calisto MT" panose="02040603050505030304" pitchFamily="18" charset="0"/>
                    <a:cs typeface="Times New Roman" panose="02020603050405020304" pitchFamily="18" charset="0"/>
                  </a:rPr>
                  <a:t>INT-407 </a:t>
                </a:r>
                <a:r>
                  <a:rPr lang="en-US" sz="1600" b="1" dirty="0">
                    <a:latin typeface="Calisto MT" panose="0204060305050503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600" b="1" dirty="0" smtClean="0">
                    <a:latin typeface="Calisto MT" panose="02040603050505030304" pitchFamily="18" charset="0"/>
                    <a:cs typeface="Times New Roman" panose="02020603050405020304" pitchFamily="18" charset="0"/>
                  </a:rPr>
                  <a:t>ntestinal </a:t>
                </a:r>
                <a:r>
                  <a:rPr lang="en-US" sz="1600" b="1" dirty="0">
                    <a:latin typeface="Calisto MT" panose="0204060305050503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="1" dirty="0" smtClean="0">
                    <a:latin typeface="Calisto MT" panose="02040603050505030304" pitchFamily="18" charset="0"/>
                    <a:cs typeface="Times New Roman" panose="02020603050405020304" pitchFamily="18" charset="0"/>
                  </a:rPr>
                  <a:t>ell </a:t>
                </a:r>
                <a:r>
                  <a:rPr lang="en-US" sz="1600" b="1" dirty="0">
                    <a:latin typeface="Calisto MT" panose="0204060305050503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1600" b="1" dirty="0" smtClean="0">
                    <a:latin typeface="Calisto MT" panose="02040603050505030304" pitchFamily="18" charset="0"/>
                    <a:cs typeface="Times New Roman" panose="02020603050405020304" pitchFamily="18" charset="0"/>
                  </a:rPr>
                  <a:t>ine</a:t>
                </a:r>
                <a:endParaRPr lang="en-IN" sz="1050" dirty="0" smtClean="0">
                  <a:latin typeface="Calisto MT" panose="0204060305050503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177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Co-culture Establish.</a:t>
                </a:r>
              </a:p>
              <a:p>
                <a:pPr marL="342900" indent="-342900">
                  <a:buAutoNum type="arabicPeriod"/>
                </a:pPr>
                <a:r>
                  <a:rPr lang="en-IN" sz="177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Effect </a:t>
                </a:r>
                <a:r>
                  <a:rPr lang="en-IN" sz="17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Andrographolide on </a:t>
                </a:r>
                <a:r>
                  <a:rPr lang="en-IN" sz="177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intestinal </a:t>
                </a:r>
                <a:r>
                  <a:rPr lang="en-IN" sz="17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cells.</a:t>
                </a:r>
              </a:p>
              <a:p>
                <a:pPr marL="342900" indent="-342900">
                  <a:buAutoNum type="arabicPeriod"/>
                </a:pPr>
                <a:r>
                  <a:rPr lang="en-IN" sz="17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Effect of Andrographolide on </a:t>
                </a:r>
                <a:r>
                  <a:rPr lang="en-IN" sz="177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Giardia</a:t>
                </a:r>
                <a:r>
                  <a:rPr lang="en-IN" sz="17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sz="177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Co-culture.</a:t>
                </a:r>
                <a:endParaRPr lang="en-IN" sz="177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D49512E-2CB1-4177-B91D-15D9141972DD}"/>
                  </a:ext>
                </a:extLst>
              </p:cNvPr>
              <p:cNvSpPr/>
              <p:nvPr/>
            </p:nvSpPr>
            <p:spPr>
              <a:xfrm>
                <a:off x="8202685" y="4387505"/>
                <a:ext cx="3294821" cy="220317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IN" sz="1770" b="1" dirty="0">
                    <a:latin typeface="Calisto MT" panose="02040603050505030304" pitchFamily="18" charset="0"/>
                    <a:cs typeface="Times New Roman" panose="02020603050405020304" pitchFamily="18" charset="0"/>
                  </a:rPr>
                  <a:t>Anti-</a:t>
                </a:r>
                <a:r>
                  <a:rPr lang="en-IN" sz="1770" b="1" dirty="0" err="1">
                    <a:latin typeface="Calisto MT" panose="02040603050505030304" pitchFamily="18" charset="0"/>
                    <a:cs typeface="Times New Roman" panose="02020603050405020304" pitchFamily="18" charset="0"/>
                  </a:rPr>
                  <a:t>giardial</a:t>
                </a:r>
                <a:r>
                  <a:rPr lang="en-IN" sz="1770" b="1" dirty="0">
                    <a:latin typeface="Calisto MT" panose="02040603050505030304" pitchFamily="18" charset="0"/>
                    <a:cs typeface="Times New Roman" panose="02020603050405020304" pitchFamily="18" charset="0"/>
                  </a:rPr>
                  <a:t> activity of Andrographolide </a:t>
                </a:r>
                <a:r>
                  <a:rPr lang="en-IN" sz="1770" b="1" i="1" dirty="0">
                    <a:latin typeface="Calisto MT" panose="02040603050505030304" pitchFamily="18" charset="0"/>
                    <a:cs typeface="Times New Roman" panose="02020603050405020304" pitchFamily="18" charset="0"/>
                  </a:rPr>
                  <a:t>in </a:t>
                </a:r>
                <a:r>
                  <a:rPr lang="en-IN" sz="1770" b="1" i="1" dirty="0" smtClean="0">
                    <a:latin typeface="Calisto MT" panose="02040603050505030304" pitchFamily="18" charset="0"/>
                    <a:cs typeface="Times New Roman" panose="02020603050405020304" pitchFamily="18" charset="0"/>
                  </a:rPr>
                  <a:t>vivo</a:t>
                </a:r>
                <a:endParaRPr lang="en-IN" sz="177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eriod"/>
                </a:pPr>
                <a:r>
                  <a:rPr lang="en-IN" sz="177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Establish infection.</a:t>
                </a:r>
                <a:endParaRPr lang="en-IN" sz="177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eriod"/>
                </a:pPr>
                <a:r>
                  <a:rPr lang="en-IN" sz="177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vivo </a:t>
                </a:r>
                <a:r>
                  <a:rPr lang="en-IN" sz="177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study of </a:t>
                </a:r>
                <a:r>
                  <a:rPr lang="en-IN" sz="177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andrographolide</a:t>
                </a:r>
                <a:r>
                  <a:rPr lang="en-IN" sz="177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mice model.</a:t>
                </a:r>
                <a:endParaRPr lang="en-IN" sz="177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C379B6A-F938-4A66-B91B-2023C15B2F22}"/>
                  </a:ext>
                </a:extLst>
              </p:cNvPr>
              <p:cNvSpPr/>
              <p:nvPr/>
            </p:nvSpPr>
            <p:spPr>
              <a:xfrm>
                <a:off x="616449" y="4420484"/>
                <a:ext cx="3530445" cy="223399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770" b="1" dirty="0" smtClean="0">
                    <a:latin typeface="Calisto MT" panose="02040603050505030304" pitchFamily="18" charset="0"/>
                    <a:cs typeface="Times New Roman" panose="02020603050405020304" pitchFamily="18" charset="0"/>
                  </a:rPr>
                  <a:t>Differential </a:t>
                </a:r>
                <a:r>
                  <a:rPr lang="en-US" sz="1770" b="1" dirty="0">
                    <a:latin typeface="Calisto MT" panose="0204060305050503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770" b="1" dirty="0" smtClean="0">
                    <a:latin typeface="Calisto MT" panose="02040603050505030304" pitchFamily="18" charset="0"/>
                    <a:cs typeface="Times New Roman" panose="02020603050405020304" pitchFamily="18" charset="0"/>
                  </a:rPr>
                  <a:t>ene </a:t>
                </a:r>
                <a:r>
                  <a:rPr lang="en-US" sz="1770" b="1" dirty="0">
                    <a:latin typeface="Calisto MT" panose="0204060305050503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1770" b="1" dirty="0" smtClean="0">
                    <a:latin typeface="Calisto MT" panose="02040603050505030304" pitchFamily="18" charset="0"/>
                    <a:cs typeface="Times New Roman" panose="02020603050405020304" pitchFamily="18" charset="0"/>
                  </a:rPr>
                  <a:t>xpression </a:t>
                </a:r>
                <a:r>
                  <a:rPr lang="en-US" sz="1770" b="1" dirty="0">
                    <a:latin typeface="Calisto MT" panose="0204060305050503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1770" b="1" dirty="0" smtClean="0">
                    <a:latin typeface="Calisto MT" panose="02040603050505030304" pitchFamily="18" charset="0"/>
                    <a:cs typeface="Times New Roman" panose="02020603050405020304" pitchFamily="18" charset="0"/>
                  </a:rPr>
                  <a:t>tudy after </a:t>
                </a:r>
                <a:r>
                  <a:rPr lang="en-US" sz="1770" b="1" dirty="0" err="1" smtClean="0">
                    <a:latin typeface="Calisto MT" panose="02040603050505030304" pitchFamily="18" charset="0"/>
                    <a:cs typeface="Times New Roman" panose="02020603050405020304" pitchFamily="18" charset="0"/>
                  </a:rPr>
                  <a:t>Andrographolide</a:t>
                </a:r>
                <a:r>
                  <a:rPr lang="en-US" sz="1770" b="1" dirty="0" smtClean="0">
                    <a:latin typeface="Calisto MT" panose="02040603050505030304" pitchFamily="18" charset="0"/>
                    <a:cs typeface="Times New Roman" panose="02020603050405020304" pitchFamily="18" charset="0"/>
                  </a:rPr>
                  <a:t> treatment</a:t>
                </a:r>
              </a:p>
              <a:p>
                <a:r>
                  <a:rPr lang="en-I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RNA 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Isolation.</a:t>
                </a:r>
              </a:p>
              <a:p>
                <a:pPr marL="342900" indent="-342900">
                  <a:buAutoNum type="arabicPeriod"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cDNA preparation.</a:t>
                </a:r>
              </a:p>
              <a:p>
                <a:pPr marL="342900" indent="-342900">
                  <a:buAutoNum type="arabicPeriod"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Real-Time PCR for </a:t>
                </a:r>
                <a:r>
                  <a:rPr lang="en-I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 and Down-regulation 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pathogenic factor.</a:t>
                </a:r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B6480B5F-7333-431F-AB5A-61B1A46C2A47}"/>
                  </a:ext>
                </a:extLst>
              </p:cNvPr>
              <p:cNvSpPr/>
              <p:nvPr/>
            </p:nvSpPr>
            <p:spPr>
              <a:xfrm>
                <a:off x="7857981" y="5303767"/>
                <a:ext cx="313496" cy="30811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770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9E5BB66B-209F-4E1B-B5CE-50AF49E5CEA9}"/>
                  </a:ext>
                </a:extLst>
              </p:cNvPr>
              <p:cNvSpPr/>
              <p:nvPr/>
            </p:nvSpPr>
            <p:spPr>
              <a:xfrm>
                <a:off x="4216155" y="5303771"/>
                <a:ext cx="336274" cy="30811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770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616449" y="944218"/>
              <a:ext cx="11160161" cy="3327560"/>
              <a:chOff x="616449" y="944218"/>
              <a:chExt cx="11160161" cy="3327560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616449" y="944218"/>
                <a:ext cx="7165249" cy="3327560"/>
                <a:chOff x="616449" y="944218"/>
                <a:chExt cx="7165249" cy="3327560"/>
              </a:xfrm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85B553E8-4CEF-4712-9D0C-FF6712153054}"/>
                    </a:ext>
                  </a:extLst>
                </p:cNvPr>
                <p:cNvSpPr/>
                <p:nvPr/>
              </p:nvSpPr>
              <p:spPr>
                <a:xfrm>
                  <a:off x="616449" y="944220"/>
                  <a:ext cx="3467100" cy="3327558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IN" sz="1770" b="1" dirty="0">
                      <a:latin typeface="Calisto MT" panose="02040603050505030304" pitchFamily="18" charset="0"/>
                      <a:cs typeface="Times New Roman" panose="02020603050405020304" pitchFamily="18" charset="0"/>
                    </a:rPr>
                    <a:t>Study the Anti-</a:t>
                  </a:r>
                  <a:r>
                    <a:rPr lang="en-IN" sz="1770" b="1" dirty="0" err="1">
                      <a:latin typeface="Calisto MT" panose="02040603050505030304" pitchFamily="18" charset="0"/>
                      <a:cs typeface="Times New Roman" panose="02020603050405020304" pitchFamily="18" charset="0"/>
                    </a:rPr>
                    <a:t>giardial</a:t>
                  </a:r>
                  <a:r>
                    <a:rPr lang="en-IN" sz="1770" b="1" dirty="0">
                      <a:latin typeface="Calisto MT" panose="02040603050505030304" pitchFamily="18" charset="0"/>
                      <a:cs typeface="Times New Roman" panose="02020603050405020304" pitchFamily="18" charset="0"/>
                    </a:rPr>
                    <a:t> activity of </a:t>
                  </a:r>
                  <a:r>
                    <a:rPr lang="en-IN" sz="1770" b="1" i="1" dirty="0">
                      <a:latin typeface="Calisto MT" panose="02040603050505030304" pitchFamily="18" charset="0"/>
                      <a:cs typeface="Times New Roman" panose="02020603050405020304" pitchFamily="18" charset="0"/>
                    </a:rPr>
                    <a:t>Andrographis</a:t>
                  </a:r>
                  <a:r>
                    <a:rPr lang="en-IN" sz="1770" b="1" dirty="0">
                      <a:latin typeface="Calisto MT" panose="02040603050505030304" pitchFamily="18" charset="0"/>
                      <a:cs typeface="Times New Roman" panose="02020603050405020304" pitchFamily="18" charset="0"/>
                    </a:rPr>
                    <a:t> plant </a:t>
                  </a:r>
                  <a:r>
                    <a:rPr lang="en-IN" sz="1770" b="1" dirty="0" smtClean="0">
                      <a:latin typeface="Calisto MT" panose="02040603050505030304" pitchFamily="18" charset="0"/>
                      <a:cs typeface="Times New Roman" panose="02020603050405020304" pitchFamily="18" charset="0"/>
                    </a:rPr>
                    <a:t>ethanoic </a:t>
                  </a:r>
                  <a:r>
                    <a:rPr lang="en-IN" sz="1770" b="1" dirty="0">
                      <a:latin typeface="Calisto MT" panose="02040603050505030304" pitchFamily="18" charset="0"/>
                      <a:cs typeface="Times New Roman" panose="02020603050405020304" pitchFamily="18" charset="0"/>
                    </a:rPr>
                    <a:t>extract </a:t>
                  </a:r>
                  <a:r>
                    <a:rPr lang="en-IN" sz="1770" b="1" i="1" dirty="0" smtClean="0">
                      <a:latin typeface="Calisto MT" panose="02040603050505030304" pitchFamily="18" charset="0"/>
                      <a:cs typeface="Times New Roman" panose="02020603050405020304" pitchFamily="18" charset="0"/>
                    </a:rPr>
                    <a:t>in vitro</a:t>
                  </a:r>
                  <a:endParaRPr lang="en-IN" sz="1770" b="1" i="1" dirty="0">
                    <a:latin typeface="Calisto MT" panose="02040603050505030304" pitchFamily="18" charset="0"/>
                    <a:cs typeface="Times New Roman" panose="02020603050405020304" pitchFamily="18" charset="0"/>
                  </a:endParaRPr>
                </a:p>
                <a:p>
                  <a:pPr marL="342900" indent="-342900">
                    <a:buAutoNum type="arabicPeriod"/>
                  </a:pPr>
                  <a:r>
                    <a:rPr lang="en-IN" sz="177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Dose kinetics.</a:t>
                  </a:r>
                </a:p>
                <a:p>
                  <a:pPr marL="342900" indent="-342900">
                    <a:buAutoNum type="arabicPeriod"/>
                  </a:pPr>
                  <a:r>
                    <a:rPr lang="en-IN" sz="177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Time kinetics.</a:t>
                  </a:r>
                </a:p>
                <a:p>
                  <a:pPr marL="342900" indent="-342900">
                    <a:buAutoNum type="arabicPeriod"/>
                  </a:pPr>
                  <a:r>
                    <a:rPr lang="en-IN" sz="177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Adherence properties.</a:t>
                  </a:r>
                </a:p>
                <a:p>
                  <a:pPr marL="342900" indent="-342900">
                    <a:buAutoNum type="arabicPeriod"/>
                  </a:pPr>
                  <a:r>
                    <a:rPr lang="en-IN" sz="177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Morphology study.</a:t>
                  </a:r>
                </a:p>
                <a:p>
                  <a:pPr marL="342900" indent="-342900">
                    <a:buAutoNum type="arabicPeriod"/>
                  </a:pPr>
                  <a:r>
                    <a:rPr lang="en-IN" sz="177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DNA Damage activity.</a:t>
                  </a:r>
                </a:p>
                <a:p>
                  <a:pPr marL="342900" indent="-342900">
                    <a:buAutoNum type="arabicPeriod"/>
                  </a:pPr>
                  <a:r>
                    <a:rPr lang="en-IN" sz="177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Cell Cycle </a:t>
                  </a:r>
                  <a:r>
                    <a:rPr lang="en-IN" sz="177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inhibition.</a:t>
                  </a:r>
                </a:p>
              </p:txBody>
            </p:sp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9FBE0643-EB69-4A82-92F1-57640EA9E614}"/>
                    </a:ext>
                  </a:extLst>
                </p:cNvPr>
                <p:cNvSpPr/>
                <p:nvPr/>
              </p:nvSpPr>
              <p:spPr>
                <a:xfrm>
                  <a:off x="4525392" y="944218"/>
                  <a:ext cx="3256306" cy="3200401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IN" sz="1770" b="1" dirty="0">
                      <a:latin typeface="Calisto MT" panose="02040603050505030304" pitchFamily="18" charset="0"/>
                      <a:cs typeface="Times New Roman" panose="02020603050405020304" pitchFamily="18" charset="0"/>
                    </a:rPr>
                    <a:t>Anti-</a:t>
                  </a:r>
                  <a:r>
                    <a:rPr lang="en-IN" sz="1770" b="1" dirty="0" err="1">
                      <a:latin typeface="Calisto MT" panose="02040603050505030304" pitchFamily="18" charset="0"/>
                      <a:cs typeface="Times New Roman" panose="02020603050405020304" pitchFamily="18" charset="0"/>
                    </a:rPr>
                    <a:t>giardial</a:t>
                  </a:r>
                  <a:r>
                    <a:rPr lang="en-IN" sz="1770" b="1" dirty="0">
                      <a:latin typeface="Calisto MT" panose="02040603050505030304" pitchFamily="18" charset="0"/>
                      <a:cs typeface="Times New Roman" panose="02020603050405020304" pitchFamily="18" charset="0"/>
                    </a:rPr>
                    <a:t> activity of </a:t>
                  </a:r>
                  <a:r>
                    <a:rPr lang="en-IN" sz="1770" b="1" dirty="0" err="1">
                      <a:latin typeface="Calisto MT" panose="02040603050505030304" pitchFamily="18" charset="0"/>
                      <a:cs typeface="Times New Roman" panose="02020603050405020304" pitchFamily="18" charset="0"/>
                    </a:rPr>
                    <a:t>Andrographolide</a:t>
                  </a:r>
                  <a:r>
                    <a:rPr lang="en-IN" sz="1770" b="1" dirty="0">
                      <a:latin typeface="Calisto MT" panose="0204060305050503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IN" sz="1770" b="1" i="1" dirty="0">
                      <a:latin typeface="Calisto MT" panose="02040603050505030304" pitchFamily="18" charset="0"/>
                      <a:cs typeface="Times New Roman" panose="02020603050405020304" pitchFamily="18" charset="0"/>
                    </a:rPr>
                    <a:t>in </a:t>
                  </a:r>
                  <a:r>
                    <a:rPr lang="en-IN" sz="1770" b="1" i="1" dirty="0" smtClean="0">
                      <a:latin typeface="Calisto MT" panose="02040603050505030304" pitchFamily="18" charset="0"/>
                      <a:cs typeface="Times New Roman" panose="02020603050405020304" pitchFamily="18" charset="0"/>
                    </a:rPr>
                    <a:t>vitro</a:t>
                  </a:r>
                  <a:endParaRPr lang="en-IN" sz="1770" b="1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342900" indent="-342900">
                    <a:buAutoNum type="arabicPeriod"/>
                  </a:pPr>
                  <a:r>
                    <a:rPr lang="en-IN" sz="177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Dose kinetics.</a:t>
                  </a:r>
                </a:p>
                <a:p>
                  <a:pPr marL="342900" indent="-342900">
                    <a:buAutoNum type="arabicPeriod"/>
                  </a:pPr>
                  <a:r>
                    <a:rPr lang="en-IN" sz="177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Time kinetics.</a:t>
                  </a:r>
                </a:p>
                <a:p>
                  <a:pPr marL="342900" indent="-342900">
                    <a:buAutoNum type="arabicPeriod"/>
                  </a:pPr>
                  <a:r>
                    <a:rPr lang="en-IN" sz="177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Morphology Changes.</a:t>
                  </a:r>
                </a:p>
                <a:p>
                  <a:pPr marL="342900" indent="-342900">
                    <a:buAutoNum type="arabicPeriod"/>
                  </a:pPr>
                  <a:r>
                    <a:rPr lang="en-IN" sz="177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Cell Cycle </a:t>
                  </a:r>
                  <a:r>
                    <a:rPr lang="en-IN" sz="177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inhibition</a:t>
                  </a:r>
                  <a:r>
                    <a:rPr lang="en-IN" sz="177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</a:p>
                <a:p>
                  <a:pPr marL="342900" indent="-342900">
                    <a:buAutoNum type="arabicPeriod"/>
                  </a:pPr>
                  <a:r>
                    <a:rPr lang="en-IN" sz="177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DNA Damage activity.</a:t>
                  </a:r>
                </a:p>
                <a:p>
                  <a:pPr marL="342900" indent="-342900">
                    <a:buAutoNum type="arabicPeriod"/>
                  </a:pPr>
                  <a:r>
                    <a:rPr lang="en-IN" sz="177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ROS generation study.</a:t>
                  </a:r>
                  <a:endParaRPr lang="en-IN" sz="1770" dirty="0"/>
                </a:p>
              </p:txBody>
            </p:sp>
            <p:sp>
              <p:nvSpPr>
                <p:cNvPr id="13" name="Arrow: Right 12">
                  <a:extLst>
                    <a:ext uri="{FF2B5EF4-FFF2-40B4-BE49-F238E27FC236}">
                      <a16:creationId xmlns:a16="http://schemas.microsoft.com/office/drawing/2014/main" id="{B8B78B04-CF26-4421-95B2-E8BC4746689A}"/>
                    </a:ext>
                  </a:extLst>
                </p:cNvPr>
                <p:cNvSpPr/>
                <p:nvPr/>
              </p:nvSpPr>
              <p:spPr>
                <a:xfrm>
                  <a:off x="4146894" y="2296078"/>
                  <a:ext cx="350678" cy="274491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770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8202681" y="944218"/>
                <a:ext cx="3573929" cy="3200401"/>
                <a:chOff x="8202681" y="944218"/>
                <a:chExt cx="3573929" cy="3200401"/>
              </a:xfrm>
            </p:grpSpPr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7F470F8A-EE6D-4AE1-A9E8-8C8CB44EE73B}"/>
                    </a:ext>
                  </a:extLst>
                </p:cNvPr>
                <p:cNvSpPr/>
                <p:nvPr/>
              </p:nvSpPr>
              <p:spPr>
                <a:xfrm>
                  <a:off x="8202681" y="944218"/>
                  <a:ext cx="3174308" cy="3200401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IN" sz="1770" b="1" dirty="0">
                      <a:latin typeface="Calisto MT" panose="02040603050505030304" pitchFamily="18" charset="0"/>
                      <a:cs typeface="Times New Roman" panose="02020603050405020304" pitchFamily="18" charset="0"/>
                    </a:rPr>
                    <a:t>Cloning and Expression of </a:t>
                  </a:r>
                  <a:r>
                    <a:rPr lang="en-IN" sz="1770" b="1" dirty="0" err="1" smtClean="0">
                      <a:latin typeface="Calisto MT" panose="02040603050505030304" pitchFamily="18" charset="0"/>
                      <a:cs typeface="Times New Roman" panose="02020603050405020304" pitchFamily="18" charset="0"/>
                    </a:rPr>
                    <a:t>Cathepsin</a:t>
                  </a:r>
                  <a:r>
                    <a:rPr lang="en-IN" sz="1770" b="1" dirty="0" smtClean="0">
                      <a:latin typeface="Calisto MT" panose="02040603050505030304" pitchFamily="18" charset="0"/>
                      <a:cs typeface="Times New Roman" panose="02020603050405020304" pitchFamily="18" charset="0"/>
                    </a:rPr>
                    <a:t> B</a:t>
                  </a:r>
                  <a:endParaRPr lang="en-IN" sz="1770" dirty="0">
                    <a:latin typeface="Calisto MT" panose="02040603050505030304" pitchFamily="18" charset="0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buFont typeface="+mj-lt"/>
                    <a:buAutoNum type="arabicPeriod"/>
                  </a:pPr>
                  <a:r>
                    <a:rPr lang="en-IN" sz="177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Primer </a:t>
                  </a:r>
                  <a:r>
                    <a:rPr lang="en-IN" sz="177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design.</a:t>
                  </a:r>
                </a:p>
                <a:p>
                  <a:pPr marL="342900" lvl="0" indent="-342900">
                    <a:buFont typeface="+mj-lt"/>
                    <a:buAutoNum type="arabicPeriod"/>
                  </a:pPr>
                  <a:r>
                    <a:rPr lang="en-IN" sz="177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Selection of vector and Restriction enzyme.</a:t>
                  </a:r>
                </a:p>
                <a:p>
                  <a:pPr marL="342900" lvl="0" indent="-342900">
                    <a:buFont typeface="+mj-lt"/>
                    <a:buAutoNum type="arabicPeriod"/>
                  </a:pPr>
                  <a:r>
                    <a:rPr lang="en-IN" sz="177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Restriction Digestion.</a:t>
                  </a:r>
                </a:p>
                <a:p>
                  <a:pPr marL="342900" lvl="0" indent="-342900">
                    <a:buFont typeface="+mj-lt"/>
                    <a:buAutoNum type="arabicPeriod"/>
                  </a:pPr>
                  <a:r>
                    <a:rPr lang="en-IN" sz="177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Ligation.</a:t>
                  </a:r>
                </a:p>
                <a:p>
                  <a:pPr marL="342900" lvl="0" indent="-342900">
                    <a:buFont typeface="+mj-lt"/>
                    <a:buAutoNum type="arabicPeriod"/>
                  </a:pPr>
                  <a:r>
                    <a:rPr lang="en-IN" sz="177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Transformation.</a:t>
                  </a:r>
                </a:p>
                <a:p>
                  <a:pPr marL="342900" lvl="0" indent="-342900">
                    <a:buFont typeface="+mj-lt"/>
                    <a:buAutoNum type="arabicPeriod"/>
                  </a:pPr>
                  <a:r>
                    <a:rPr lang="en-IN" sz="177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Protein Expression.</a:t>
                  </a:r>
                  <a:endParaRPr lang="en-IN" sz="177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buFont typeface="+mj-lt"/>
                    <a:buAutoNum type="arabicPeriod"/>
                  </a:pPr>
                  <a:r>
                    <a:rPr lang="en-US" sz="177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SDS PAGE. </a:t>
                  </a:r>
                  <a:endParaRPr lang="en-IN" sz="177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buFont typeface="+mj-lt"/>
                    <a:buAutoNum type="arabicPeriod"/>
                  </a:pPr>
                  <a:r>
                    <a:rPr lang="en-US" sz="177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Western Blot</a:t>
                  </a:r>
                  <a:r>
                    <a:rPr lang="en-IN" sz="177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  <a:endParaRPr lang="en-IN" sz="177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56DE6426-BD6A-4211-874F-70BE57D6CD57}"/>
                    </a:ext>
                  </a:extLst>
                </p:cNvPr>
                <p:cNvSpPr/>
                <p:nvPr/>
              </p:nvSpPr>
              <p:spPr>
                <a:xfrm>
                  <a:off x="11440336" y="2306711"/>
                  <a:ext cx="336274" cy="308113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770"/>
                </a:p>
              </p:txBody>
            </p:sp>
          </p:grpSp>
        </p:grpSp>
      </p:grpSp>
      <p:sp>
        <p:nvSpPr>
          <p:cNvPr id="15" name="Rounded Rectangle 14"/>
          <p:cNvSpPr/>
          <p:nvPr/>
        </p:nvSpPr>
        <p:spPr>
          <a:xfrm>
            <a:off x="2448450" y="133885"/>
            <a:ext cx="6313510" cy="5648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</a:t>
            </a:r>
            <a:r>
              <a:rPr lang="en-I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endParaRPr lang="en-IN" dirty="0"/>
          </a:p>
        </p:txBody>
      </p:sp>
      <p:sp>
        <p:nvSpPr>
          <p:cNvPr id="22" name="Arrow: Right 13">
            <a:extLst>
              <a:ext uri="{FF2B5EF4-FFF2-40B4-BE49-F238E27FC236}">
                <a16:creationId xmlns:a16="http://schemas.microsoft.com/office/drawing/2014/main" id="{56DE6426-BD6A-4211-874F-70BE57D6CD57}"/>
              </a:ext>
            </a:extLst>
          </p:cNvPr>
          <p:cNvSpPr/>
          <p:nvPr/>
        </p:nvSpPr>
        <p:spPr>
          <a:xfrm>
            <a:off x="7828802" y="2280863"/>
            <a:ext cx="336274" cy="3081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770"/>
          </a:p>
        </p:txBody>
      </p:sp>
    </p:spTree>
    <p:extLst>
      <p:ext uri="{BB962C8B-B14F-4D97-AF65-F5344CB8AC3E}">
        <p14:creationId xmlns:p14="http://schemas.microsoft.com/office/powerpoint/2010/main" val="102381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697896" y="5432621"/>
            <a:ext cx="42882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Plant: 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Andrographis paniculata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compound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Andrographolide.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38" y="1991747"/>
            <a:ext cx="5589140" cy="3357408"/>
          </a:xfrm>
          <a:prstGeom prst="rect">
            <a:avLst/>
          </a:prstGeom>
          <a:ln>
            <a:solidFill>
              <a:srgbClr val="00B050"/>
            </a:solidFill>
          </a:ln>
        </p:spPr>
      </p:pic>
      <p:cxnSp>
        <p:nvCxnSpPr>
          <p:cNvPr id="3" name="Straight Connector 2"/>
          <p:cNvCxnSpPr/>
          <p:nvPr/>
        </p:nvCxnSpPr>
        <p:spPr>
          <a:xfrm flipH="1">
            <a:off x="10510463" y="3606229"/>
            <a:ext cx="133564" cy="3390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6909372" y="1422845"/>
            <a:ext cx="3272321" cy="47515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Plant extract preparation</a:t>
            </a:r>
            <a:endParaRPr lang="en-IN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58364" y="163993"/>
            <a:ext cx="10540575" cy="77438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Plant selection and extract preparation</a:t>
            </a:r>
            <a:endParaRPr lang="en-IN" sz="28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267" y="1991747"/>
            <a:ext cx="4345969" cy="46213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100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40433" y="6077088"/>
            <a:ext cx="9274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Calisto MT" panose="02040603050505030304" pitchFamily="18" charset="0"/>
                <a:cs typeface="Times New Roman" panose="02020603050405020304" pitchFamily="18" charset="0"/>
              </a:rPr>
              <a:t>Cell </a:t>
            </a:r>
            <a:r>
              <a:rPr lang="en-US" b="1" dirty="0">
                <a:latin typeface="Calisto MT" panose="02040603050505030304" pitchFamily="18" charset="0"/>
                <a:cs typeface="Times New Roman" panose="02020603050405020304" pitchFamily="18" charset="0"/>
              </a:rPr>
              <a:t>death activity of </a:t>
            </a:r>
            <a:r>
              <a:rPr lang="en-US" b="1" i="1" dirty="0">
                <a:latin typeface="Calisto MT" panose="02040603050505030304" pitchFamily="18" charset="0"/>
                <a:cs typeface="Times New Roman" panose="02020603050405020304" pitchFamily="18" charset="0"/>
              </a:rPr>
              <a:t>Giardia</a:t>
            </a:r>
            <a:r>
              <a:rPr lang="en-US" b="1" dirty="0">
                <a:latin typeface="Calisto MT" panose="0204060305050503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Calisto MT" panose="02040603050505030304" pitchFamily="18" charset="0"/>
                <a:cs typeface="Times New Roman" panose="02020603050405020304" pitchFamily="18" charset="0"/>
              </a:rPr>
              <a:t>trophozoites</a:t>
            </a:r>
            <a:r>
              <a:rPr lang="en-US" b="1" dirty="0">
                <a:latin typeface="Calisto MT" panose="02040603050505030304" pitchFamily="18" charset="0"/>
                <a:cs typeface="Times New Roman" panose="02020603050405020304" pitchFamily="18" charset="0"/>
              </a:rPr>
              <a:t> after treatment with </a:t>
            </a:r>
            <a:r>
              <a:rPr lang="en-US" b="1" i="1" dirty="0" err="1" smtClean="0">
                <a:latin typeface="Calisto MT" panose="02040603050505030304" pitchFamily="18" charset="0"/>
                <a:cs typeface="Times New Roman" panose="02020603050405020304" pitchFamily="18" charset="0"/>
              </a:rPr>
              <a:t>Ap</a:t>
            </a:r>
            <a:r>
              <a:rPr lang="en-US" b="1" dirty="0" smtClean="0">
                <a:latin typeface="Calisto MT" panose="0204060305050503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Calisto MT" panose="02040603050505030304" pitchFamily="18" charset="0"/>
                <a:cs typeface="Times New Roman" panose="02020603050405020304" pitchFamily="18" charset="0"/>
              </a:rPr>
              <a:t>extract at different </a:t>
            </a:r>
            <a:r>
              <a:rPr lang="en-US" b="1" dirty="0" smtClean="0">
                <a:latin typeface="Calisto MT" panose="02040603050505030304" pitchFamily="18" charset="0"/>
                <a:cs typeface="Times New Roman" panose="02020603050405020304" pitchFamily="18" charset="0"/>
              </a:rPr>
              <a:t>doses &amp; Time kinetics.</a:t>
            </a:r>
            <a:endParaRPr lang="en-IN" b="1" dirty="0">
              <a:latin typeface="Calisto MT" panose="02040603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457687" y="85866"/>
            <a:ext cx="9292975" cy="60993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</a:t>
            </a:r>
            <a:r>
              <a:rPr lang="en-IN" sz="2800" b="1" i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800" b="1" i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28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extract on </a:t>
            </a:r>
            <a:r>
              <a:rPr lang="en-IN" sz="2800" b="1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Giardia</a:t>
            </a:r>
            <a:r>
              <a:rPr lang="en-IN" sz="28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trophozoites</a:t>
            </a:r>
            <a:endParaRPr lang="en-IN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11" y="774534"/>
            <a:ext cx="5304891" cy="456389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951" y="743711"/>
            <a:ext cx="5850606" cy="465622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04262" y="5338424"/>
            <a:ext cx="1142129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figure depicts the results of a flow cytometry analysis of cells that were stained with FITC-PI and treated with </a:t>
            </a:r>
            <a:r>
              <a:rPr lang="en-I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extract. The cells were categorized based on their response to treatment, with quadrant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Q1- necrotic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cells, quadrant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Q2- late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apoptotic cells, quadrant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Q3- living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cells, and quadrant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Q4- early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apoptotic cells.</a:t>
            </a:r>
          </a:p>
        </p:txBody>
      </p:sp>
    </p:spTree>
    <p:extLst>
      <p:ext uri="{BB962C8B-B14F-4D97-AF65-F5344CB8AC3E}">
        <p14:creationId xmlns:p14="http://schemas.microsoft.com/office/powerpoint/2010/main" val="77568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08" y="1527407"/>
            <a:ext cx="4001673" cy="32069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610428" y="4856896"/>
            <a:ext cx="3413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 smtClean="0">
                <a:latin typeface="Calisto MT" panose="02040603050505030304" pitchFamily="18" charset="0"/>
                <a:cs typeface="Times New Roman" panose="02020603050405020304" pitchFamily="18" charset="0"/>
              </a:rPr>
              <a:t> </a:t>
            </a:r>
            <a:r>
              <a:rPr lang="en-IN" dirty="0" smtClean="0">
                <a:latin typeface="Calisto MT" panose="02040603050505030304" pitchFamily="18" charset="0"/>
                <a:cs typeface="Times New Roman" panose="02020603050405020304" pitchFamily="18" charset="0"/>
              </a:rPr>
              <a:t>Inhibition of Cell Attachment</a:t>
            </a:r>
            <a:endParaRPr lang="en-IN" dirty="0">
              <a:latin typeface="Calisto MT" panose="02040603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983" y="1639545"/>
            <a:ext cx="6678590" cy="30091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5712431" y="4826118"/>
            <a:ext cx="4808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alisto MT" panose="0204060305050503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 err="1" smtClean="0">
                <a:latin typeface="Calisto MT" panose="02040603050505030304" pitchFamily="18" charset="0"/>
                <a:cs typeface="Times New Roman" panose="02020603050405020304" pitchFamily="18" charset="0"/>
              </a:rPr>
              <a:t>rophozoites</a:t>
            </a:r>
            <a:r>
              <a:rPr lang="en-US" sz="2000" dirty="0" smtClean="0">
                <a:latin typeface="Calisto MT" panose="02040603050505030304" pitchFamily="18" charset="0"/>
                <a:cs typeface="Times New Roman" panose="02020603050405020304" pitchFamily="18" charset="0"/>
              </a:rPr>
              <a:t> morphology changes</a:t>
            </a:r>
            <a:endParaRPr lang="en-IN" sz="2000" dirty="0">
              <a:latin typeface="Calisto MT" panose="02040603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628563" y="287210"/>
            <a:ext cx="8996737" cy="62768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</a:t>
            </a:r>
            <a:r>
              <a:rPr lang="en-US" sz="2400" b="1" i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</a:t>
            </a:r>
            <a:r>
              <a:rPr lang="en-US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 on Attachment and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orphology changes</a:t>
            </a: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81983" y="5796295"/>
            <a:ext cx="10268910" cy="399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IN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induces alterations in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rophozoite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morphology and 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inhibits cell attachment</a:t>
            </a:r>
            <a:r>
              <a:rPr lang="en-IN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78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58384" y="6027896"/>
            <a:ext cx="60412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1600" b="1" dirty="0" smtClean="0">
                <a:latin typeface="Calisto MT" panose="0204060305050503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Cell </a:t>
            </a:r>
            <a:r>
              <a:rPr lang="en-US" sz="1600" b="1" dirty="0">
                <a:latin typeface="Calisto MT" panose="0204060305050503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death activity of ADG at different doses after 24 hours</a:t>
            </a:r>
            <a:r>
              <a:rPr lang="en-US" sz="1600" b="1" dirty="0" smtClean="0">
                <a:latin typeface="Calisto MT" panose="0204060305050503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.</a:t>
            </a:r>
            <a:endParaRPr lang="en-IN" sz="1600" b="1" dirty="0"/>
          </a:p>
        </p:txBody>
      </p:sp>
      <p:sp>
        <p:nvSpPr>
          <p:cNvPr id="8" name="Rectangle 7"/>
          <p:cNvSpPr/>
          <p:nvPr/>
        </p:nvSpPr>
        <p:spPr>
          <a:xfrm>
            <a:off x="6289973" y="6027896"/>
            <a:ext cx="56861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IN" sz="1600" b="1" dirty="0" smtClean="0">
                <a:latin typeface="Calisto MT" panose="0204060305050503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Cell death activity of ADG</a:t>
            </a:r>
            <a:r>
              <a:rPr lang="en-IN" sz="1600" b="1" i="1" dirty="0" smtClean="0">
                <a:latin typeface="Calisto MT" panose="0204060305050503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r>
              <a:rPr lang="en-IN" sz="1600" b="1" dirty="0" smtClean="0">
                <a:latin typeface="Calisto MT" panose="0204060305050503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in different time intervals</a:t>
            </a:r>
            <a:r>
              <a:rPr lang="en-IN" sz="16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.</a:t>
            </a:r>
            <a:endParaRPr lang="en-IN" sz="16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318977" y="69341"/>
            <a:ext cx="11557590" cy="668342"/>
          </a:xfrm>
          <a:prstGeom prst="roundRect">
            <a:avLst/>
          </a:prstGeom>
          <a:solidFill>
            <a:srgbClr val="996633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Cytotoxic activity of </a:t>
            </a:r>
            <a:r>
              <a:rPr lang="en-IN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Andrographolide</a:t>
            </a:r>
            <a:r>
              <a:rPr lang="en-IN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(Active compound of </a:t>
            </a:r>
            <a:r>
              <a:rPr lang="en-IN" sz="28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</a:t>
            </a:r>
            <a:r>
              <a:rPr lang="en-IN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plant) 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673" y="871870"/>
            <a:ext cx="5295700" cy="5034160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" y="871870"/>
            <a:ext cx="5821031" cy="50344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537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142159" y="6030291"/>
            <a:ext cx="1758592" cy="436654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ADG treated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89339" y="6071387"/>
            <a:ext cx="223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ADG treated</a:t>
            </a:r>
            <a:endParaRPr lang="en-IN" sz="1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55407" y="86661"/>
            <a:ext cx="10718085" cy="4180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Andrographolide</a:t>
            </a:r>
            <a:r>
              <a:rPr lang="en-US" sz="24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causes ROS </a:t>
            </a:r>
            <a:r>
              <a:rPr lang="en-US" sz="24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Generation and N</a:t>
            </a:r>
            <a:r>
              <a:rPr lang="en-US" sz="2400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uclear </a:t>
            </a:r>
            <a:r>
              <a:rPr lang="en-US" sz="24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Damage</a:t>
            </a:r>
            <a:endParaRPr lang="en-IN" sz="2400" b="1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398" y="6348296"/>
            <a:ext cx="106622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ADG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induces excessive ROS generation and n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uclear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degradation in </a:t>
            </a:r>
            <a:r>
              <a:rPr lang="en-I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giardia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trophozoites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57" y="577516"/>
            <a:ext cx="4772034" cy="549387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82" y="577516"/>
            <a:ext cx="5169469" cy="54938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048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4545</TotalTime>
  <Words>1560</Words>
  <Application>Microsoft Office PowerPoint</Application>
  <PresentationFormat>Widescreen</PresentationFormat>
  <Paragraphs>132</Paragraphs>
  <Slides>20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Calibri Light</vt:lpstr>
      <vt:lpstr>Calisto MT</vt:lpstr>
      <vt:lpstr>Candara</vt:lpstr>
      <vt:lpstr>Tahoma</vt:lpstr>
      <vt:lpstr>Times New Roman</vt:lpstr>
      <vt:lpstr>Vrinda</vt:lpstr>
      <vt:lpstr>Wingdings</vt:lpstr>
      <vt:lpstr>Office Theme</vt:lpstr>
      <vt:lpstr>Prism8.Document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“Identification of a novel Anti-Parasitic Compound from Natural Medicinal sources and their effect on Giardia lamblia”.</dc:title>
  <dc:creator>TAPAS HALDAR</dc:creator>
  <cp:lastModifiedBy>TAPAS HALDAR</cp:lastModifiedBy>
  <cp:revision>414</cp:revision>
  <dcterms:created xsi:type="dcterms:W3CDTF">2023-08-02T17:48:41Z</dcterms:created>
  <dcterms:modified xsi:type="dcterms:W3CDTF">2025-06-23T10:44:29Z</dcterms:modified>
</cp:coreProperties>
</file>